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6.svg" ContentType="image/svg+xml"/>
  <Override PartName="/ppt/media/image18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2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70" r:id="rId15"/>
    <p:sldId id="271" r:id="rId16"/>
    <p:sldId id="274" r:id="rId17"/>
    <p:sldId id="275" r:id="rId18"/>
    <p:sldId id="277" r:id="rId19"/>
    <p:sldId id="278" r:id="rId20"/>
    <p:sldId id="280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89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.jpe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image" Target="../media/image4.jpeg"/><Relationship Id="rId2" Type="http://schemas.openxmlformats.org/officeDocument/2006/relationships/tags" Target="../tags/tag1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tags" Target="../tags/tag29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1.jpe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1.jpeg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1.jpeg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1.jpeg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1.jpe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image" Target="../media/image3.png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2.png"/><Relationship Id="rId4" Type="http://schemas.openxmlformats.org/officeDocument/2006/relationships/tags" Target="../tags/tag77.xml"/><Relationship Id="rId3" Type="http://schemas.openxmlformats.org/officeDocument/2006/relationships/image" Target="../media/image1.jpeg"/><Relationship Id="rId2" Type="http://schemas.openxmlformats.org/officeDocument/2006/relationships/tags" Target="../tags/tag7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768050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7663" b="7820"/>
          <a:stretch>
            <a:fillRect/>
          </a:stretch>
        </p:blipFill>
        <p:spPr>
          <a:xfrm>
            <a:off x="0" y="-230084"/>
            <a:ext cx="12192000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" y="-230084"/>
            <a:ext cx="12192000" cy="6858000"/>
          </a:xfrm>
          <a:prstGeom prst="rect">
            <a:avLst/>
          </a:prstGeom>
        </p:spPr>
      </p:pic>
      <p:pic>
        <p:nvPicPr>
          <p:cNvPr id="16" name="图片 15" descr="768050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6157" t="20158" r="49668" b="29652"/>
          <a:stretch>
            <a:fillRect/>
          </a:stretch>
        </p:blipFill>
        <p:spPr>
          <a:xfrm>
            <a:off x="5631518" y="773299"/>
            <a:ext cx="509043" cy="4072509"/>
          </a:xfrm>
          <a:custGeom>
            <a:avLst/>
            <a:gdLst>
              <a:gd name="connsiteX0" fmla="*/ 229644 w 509043"/>
              <a:gd name="connsiteY0" fmla="*/ 0 h 4072509"/>
              <a:gd name="connsiteX1" fmla="*/ 509043 w 509043"/>
              <a:gd name="connsiteY1" fmla="*/ 0 h 4072509"/>
              <a:gd name="connsiteX2" fmla="*/ 509043 w 509043"/>
              <a:gd name="connsiteY2" fmla="*/ 4072508 h 4072509"/>
              <a:gd name="connsiteX3" fmla="*/ 239944 w 509043"/>
              <a:gd name="connsiteY3" fmla="*/ 4072508 h 4072509"/>
              <a:gd name="connsiteX4" fmla="*/ 239943 w 509043"/>
              <a:gd name="connsiteY4" fmla="*/ 4072509 h 4072509"/>
              <a:gd name="connsiteX5" fmla="*/ 239942 w 509043"/>
              <a:gd name="connsiteY5" fmla="*/ 4072508 h 4072509"/>
              <a:gd name="connsiteX6" fmla="*/ 229644 w 509043"/>
              <a:gd name="connsiteY6" fmla="*/ 4072508 h 4072509"/>
              <a:gd name="connsiteX7" fmla="*/ 229644 w 509043"/>
              <a:gd name="connsiteY7" fmla="*/ 4063275 h 4072509"/>
              <a:gd name="connsiteX8" fmla="*/ 66872 w 509043"/>
              <a:gd name="connsiteY8" fmla="*/ 4018508 h 4072509"/>
              <a:gd name="connsiteX9" fmla="*/ 11343 w 509043"/>
              <a:gd name="connsiteY9" fmla="*/ 2039638 h 4072509"/>
              <a:gd name="connsiteX10" fmla="*/ 149422 w 509043"/>
              <a:gd name="connsiteY10" fmla="*/ 35368 h 40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9043" h="4072509">
                <a:moveTo>
                  <a:pt x="229644" y="0"/>
                </a:moveTo>
                <a:lnTo>
                  <a:pt x="509043" y="0"/>
                </a:lnTo>
                <a:lnTo>
                  <a:pt x="509043" y="4072508"/>
                </a:lnTo>
                <a:lnTo>
                  <a:pt x="239944" y="4072508"/>
                </a:lnTo>
                <a:lnTo>
                  <a:pt x="239943" y="4072509"/>
                </a:lnTo>
                <a:lnTo>
                  <a:pt x="239942" y="4072508"/>
                </a:lnTo>
                <a:lnTo>
                  <a:pt x="229644" y="4072508"/>
                </a:lnTo>
                <a:lnTo>
                  <a:pt x="229644" y="4063275"/>
                </a:lnTo>
                <a:cubicBezTo>
                  <a:pt x="217719" y="4052586"/>
                  <a:pt x="78796" y="4029197"/>
                  <a:pt x="66872" y="4018508"/>
                </a:cubicBezTo>
                <a:cubicBezTo>
                  <a:pt x="-37297" y="3828951"/>
                  <a:pt x="11343" y="3022022"/>
                  <a:pt x="11343" y="2039638"/>
                </a:cubicBezTo>
                <a:cubicBezTo>
                  <a:pt x="11343" y="1057255"/>
                  <a:pt x="115103" y="269375"/>
                  <a:pt x="149422" y="35368"/>
                </a:cubicBezTo>
                <a:close/>
              </a:path>
            </a:pathLst>
          </a:custGeom>
          <a:effectLst>
            <a:softEdge rad="76200"/>
          </a:effectLst>
        </p:spPr>
      </p:pic>
      <p:pic>
        <p:nvPicPr>
          <p:cNvPr id="25" name="图片 2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0084"/>
            <a:ext cx="12192000" cy="6858000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5" hasCustomPrompt="1"/>
            <p:custDataLst>
              <p:tags r:id="rId9"/>
            </p:custDataLst>
          </p:nvPr>
        </p:nvSpPr>
        <p:spPr>
          <a:xfrm>
            <a:off x="4402772" y="3749203"/>
            <a:ext cx="6966585" cy="1731066"/>
          </a:xfrm>
          <a:prstGeom prst="rect">
            <a:avLst/>
          </a:prstGeom>
          <a:noFill/>
        </p:spPr>
        <p:txBody>
          <a:bodyPr wrap="square" lIns="0" tIns="45720" rIns="0" bIns="45720" rtlCol="0" anchor="b" anchorCtr="0">
            <a:normAutofit/>
          </a:bodyPr>
          <a:lstStyle>
            <a:lvl1pPr marL="0" marR="0" algn="l" defTabSz="914400" rtl="0" eaLnBrk="1" fontAlgn="ctr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defRPr>
            </a:lvl1pPr>
          </a:lstStyle>
          <a:p>
            <a:pPr lvl="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0" y="4800600"/>
            <a:ext cx="4284345" cy="60388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 rot="10800000">
            <a:off x="11496675" y="4800599"/>
            <a:ext cx="703580" cy="60388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4402772" y="5632797"/>
            <a:ext cx="6966584" cy="58356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4" name="矩形 3"/>
          <p:cNvSpPr/>
          <p:nvPr userDrawn="1">
            <p:custDataLst>
              <p:tags r:id="rId16"/>
            </p:custDataLst>
          </p:nvPr>
        </p:nvSpPr>
        <p:spPr>
          <a:xfrm>
            <a:off x="0" y="-229870"/>
            <a:ext cx="12191365" cy="7087870"/>
          </a:xfrm>
          <a:prstGeom prst="rect">
            <a:avLst/>
          </a:prstGeom>
          <a:gradFill>
            <a:gsLst>
              <a:gs pos="69000">
                <a:schemeClr val="bg1">
                  <a:alpha val="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76805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4800" y="1258888"/>
            <a:ext cx="10801875" cy="492283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555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-14605" y="0"/>
            <a:ext cx="404622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-24636" y="-6220"/>
            <a:ext cx="4487994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cs typeface="微软雅黑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5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" name="矩形 103"/>
          <p:cNvSpPr/>
          <p:nvPr>
            <p:custDataLst>
              <p:tags r:id="rId6"/>
            </p:custDataLst>
          </p:nvPr>
        </p:nvSpPr>
        <p:spPr>
          <a:xfrm flipH="1">
            <a:off x="11571605" y="6042660"/>
            <a:ext cx="36195" cy="2159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105" name="矩形 104"/>
          <p:cNvSpPr/>
          <p:nvPr>
            <p:custDataLst>
              <p:tags r:id="rId7"/>
            </p:custDataLst>
          </p:nvPr>
        </p:nvSpPr>
        <p:spPr>
          <a:xfrm flipH="1">
            <a:off x="11571605" y="5685790"/>
            <a:ext cx="36195" cy="2159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106" name="矩形 105"/>
          <p:cNvSpPr/>
          <p:nvPr>
            <p:custDataLst>
              <p:tags r:id="rId8"/>
            </p:custDataLst>
          </p:nvPr>
        </p:nvSpPr>
        <p:spPr>
          <a:xfrm flipH="1">
            <a:off x="11571605" y="5328920"/>
            <a:ext cx="36195" cy="2159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11"/>
          <p:cNvSpPr txBox="1"/>
          <p:nvPr userDrawn="1">
            <p:custDataLst>
              <p:tags r:id="rId12"/>
            </p:custDataLst>
          </p:nvPr>
        </p:nvSpPr>
        <p:spPr>
          <a:xfrm rot="5400000">
            <a:off x="1969079" y="2623510"/>
            <a:ext cx="4575920" cy="648211"/>
          </a:xfrm>
          <a:custGeom>
            <a:avLst/>
            <a:gdLst/>
            <a:ahLst/>
            <a:cxnLst/>
            <a:rect l="l" t="t" r="r" b="b"/>
            <a:pathLst>
              <a:path w="4575920" h="648211">
                <a:moveTo>
                  <a:pt x="861584" y="115723"/>
                </a:moveTo>
                <a:cubicBezTo>
                  <a:pt x="809253" y="115723"/>
                  <a:pt x="768048" y="135145"/>
                  <a:pt x="737971" y="173989"/>
                </a:cubicBezTo>
                <a:cubicBezTo>
                  <a:pt x="707894" y="212833"/>
                  <a:pt x="692855" y="263142"/>
                  <a:pt x="692855" y="324915"/>
                </a:cubicBezTo>
                <a:cubicBezTo>
                  <a:pt x="692855" y="385878"/>
                  <a:pt x="707556" y="435715"/>
                  <a:pt x="736959" y="474424"/>
                </a:cubicBezTo>
                <a:cubicBezTo>
                  <a:pt x="766362" y="513133"/>
                  <a:pt x="806690" y="532488"/>
                  <a:pt x="857943" y="532488"/>
                </a:cubicBezTo>
                <a:cubicBezTo>
                  <a:pt x="910274" y="532488"/>
                  <a:pt x="951007" y="513943"/>
                  <a:pt x="980140" y="476852"/>
                </a:cubicBezTo>
                <a:cubicBezTo>
                  <a:pt x="1009273" y="439761"/>
                  <a:pt x="1023839" y="389925"/>
                  <a:pt x="1023839" y="327342"/>
                </a:cubicBezTo>
                <a:cubicBezTo>
                  <a:pt x="1023839" y="262063"/>
                  <a:pt x="1009678" y="210473"/>
                  <a:pt x="981354" y="172573"/>
                </a:cubicBezTo>
                <a:cubicBezTo>
                  <a:pt x="953030" y="134673"/>
                  <a:pt x="913107" y="115723"/>
                  <a:pt x="861584" y="115723"/>
                </a:cubicBezTo>
                <a:close/>
                <a:moveTo>
                  <a:pt x="3609602" y="10520"/>
                </a:moveTo>
                <a:lnTo>
                  <a:pt x="4100819" y="10520"/>
                </a:lnTo>
                <a:lnTo>
                  <a:pt x="4100819" y="119769"/>
                </a:lnTo>
                <a:lnTo>
                  <a:pt x="3921974" y="119769"/>
                </a:lnTo>
                <a:lnTo>
                  <a:pt x="3921974" y="637286"/>
                </a:lnTo>
                <a:lnTo>
                  <a:pt x="3788042" y="637286"/>
                </a:lnTo>
                <a:lnTo>
                  <a:pt x="3788042" y="119769"/>
                </a:lnTo>
                <a:lnTo>
                  <a:pt x="3609602" y="119769"/>
                </a:lnTo>
                <a:close/>
                <a:moveTo>
                  <a:pt x="2963423" y="10520"/>
                </a:moveTo>
                <a:lnTo>
                  <a:pt x="3109089" y="10520"/>
                </a:lnTo>
                <a:lnTo>
                  <a:pt x="3364813" y="404626"/>
                </a:lnTo>
                <a:cubicBezTo>
                  <a:pt x="3381807" y="430792"/>
                  <a:pt x="3392192" y="447382"/>
                  <a:pt x="3395969" y="454395"/>
                </a:cubicBezTo>
                <a:lnTo>
                  <a:pt x="3397992" y="454395"/>
                </a:lnTo>
                <a:cubicBezTo>
                  <a:pt x="3395295" y="439289"/>
                  <a:pt x="3393946" y="410426"/>
                  <a:pt x="3393946" y="367805"/>
                </a:cubicBezTo>
                <a:lnTo>
                  <a:pt x="3393946" y="10520"/>
                </a:lnTo>
                <a:lnTo>
                  <a:pt x="3520594" y="10520"/>
                </a:lnTo>
                <a:lnTo>
                  <a:pt x="3520594" y="637286"/>
                </a:lnTo>
                <a:lnTo>
                  <a:pt x="3383830" y="637286"/>
                </a:lnTo>
                <a:lnTo>
                  <a:pt x="3118395" y="231850"/>
                </a:lnTo>
                <a:cubicBezTo>
                  <a:pt x="3104638" y="210810"/>
                  <a:pt x="3094657" y="193816"/>
                  <a:pt x="3088453" y="180868"/>
                </a:cubicBezTo>
                <a:lnTo>
                  <a:pt x="3086430" y="180868"/>
                </a:lnTo>
                <a:cubicBezTo>
                  <a:pt x="3088858" y="202448"/>
                  <a:pt x="3090071" y="235762"/>
                  <a:pt x="3090071" y="280810"/>
                </a:cubicBezTo>
                <a:lnTo>
                  <a:pt x="3090071" y="637286"/>
                </a:lnTo>
                <a:lnTo>
                  <a:pt x="2963423" y="637286"/>
                </a:lnTo>
                <a:close/>
                <a:moveTo>
                  <a:pt x="2487173" y="10520"/>
                </a:moveTo>
                <a:lnTo>
                  <a:pt x="2843649" y="10520"/>
                </a:lnTo>
                <a:lnTo>
                  <a:pt x="2843649" y="119769"/>
                </a:lnTo>
                <a:lnTo>
                  <a:pt x="2620700" y="119769"/>
                </a:lnTo>
                <a:lnTo>
                  <a:pt x="2620700" y="267458"/>
                </a:lnTo>
                <a:lnTo>
                  <a:pt x="2827869" y="267458"/>
                </a:lnTo>
                <a:lnTo>
                  <a:pt x="2827869" y="376302"/>
                </a:lnTo>
                <a:lnTo>
                  <a:pt x="2620700" y="376302"/>
                </a:lnTo>
                <a:lnTo>
                  <a:pt x="2620700" y="528037"/>
                </a:lnTo>
                <a:lnTo>
                  <a:pt x="2858216" y="528037"/>
                </a:lnTo>
                <a:lnTo>
                  <a:pt x="2858216" y="637286"/>
                </a:lnTo>
                <a:lnTo>
                  <a:pt x="2487173" y="637286"/>
                </a:lnTo>
                <a:close/>
                <a:moveTo>
                  <a:pt x="1914153" y="10520"/>
                </a:moveTo>
                <a:lnTo>
                  <a:pt x="2405369" y="10520"/>
                </a:lnTo>
                <a:lnTo>
                  <a:pt x="2405369" y="119769"/>
                </a:lnTo>
                <a:lnTo>
                  <a:pt x="2226524" y="119769"/>
                </a:lnTo>
                <a:lnTo>
                  <a:pt x="2226524" y="637286"/>
                </a:lnTo>
                <a:lnTo>
                  <a:pt x="2092593" y="637286"/>
                </a:lnTo>
                <a:lnTo>
                  <a:pt x="2092593" y="119769"/>
                </a:lnTo>
                <a:lnTo>
                  <a:pt x="1914153" y="119769"/>
                </a:lnTo>
                <a:close/>
                <a:moveTo>
                  <a:pt x="1267973" y="10520"/>
                </a:moveTo>
                <a:lnTo>
                  <a:pt x="1413639" y="10520"/>
                </a:lnTo>
                <a:lnTo>
                  <a:pt x="1669363" y="404626"/>
                </a:lnTo>
                <a:cubicBezTo>
                  <a:pt x="1686357" y="430792"/>
                  <a:pt x="1696743" y="447382"/>
                  <a:pt x="1700519" y="454395"/>
                </a:cubicBezTo>
                <a:lnTo>
                  <a:pt x="1702542" y="454395"/>
                </a:lnTo>
                <a:cubicBezTo>
                  <a:pt x="1699845" y="439289"/>
                  <a:pt x="1698496" y="410426"/>
                  <a:pt x="1698496" y="367805"/>
                </a:cubicBezTo>
                <a:lnTo>
                  <a:pt x="1698496" y="10520"/>
                </a:lnTo>
                <a:lnTo>
                  <a:pt x="1825144" y="10520"/>
                </a:lnTo>
                <a:lnTo>
                  <a:pt x="1825144" y="637286"/>
                </a:lnTo>
                <a:lnTo>
                  <a:pt x="1688380" y="637286"/>
                </a:lnTo>
                <a:lnTo>
                  <a:pt x="1422945" y="231850"/>
                </a:lnTo>
                <a:cubicBezTo>
                  <a:pt x="1409188" y="210810"/>
                  <a:pt x="1399207" y="193816"/>
                  <a:pt x="1393003" y="180868"/>
                </a:cubicBezTo>
                <a:lnTo>
                  <a:pt x="1390980" y="180868"/>
                </a:lnTo>
                <a:cubicBezTo>
                  <a:pt x="1393408" y="202448"/>
                  <a:pt x="1394621" y="235762"/>
                  <a:pt x="1394621" y="280810"/>
                </a:cubicBezTo>
                <a:lnTo>
                  <a:pt x="1394621" y="637286"/>
                </a:lnTo>
                <a:lnTo>
                  <a:pt x="1267973" y="637286"/>
                </a:lnTo>
                <a:close/>
                <a:moveTo>
                  <a:pt x="4394243" y="0"/>
                </a:moveTo>
                <a:cubicBezTo>
                  <a:pt x="4455477" y="0"/>
                  <a:pt x="4506864" y="7957"/>
                  <a:pt x="4548406" y="23873"/>
                </a:cubicBezTo>
                <a:lnTo>
                  <a:pt x="4548406" y="149307"/>
                </a:lnTo>
                <a:cubicBezTo>
                  <a:pt x="4506325" y="120713"/>
                  <a:pt x="4457095" y="106416"/>
                  <a:pt x="4400717" y="106416"/>
                </a:cubicBezTo>
                <a:cubicBezTo>
                  <a:pt x="4367807" y="106416"/>
                  <a:pt x="4341507" y="112418"/>
                  <a:pt x="4321815" y="124422"/>
                </a:cubicBezTo>
                <a:cubicBezTo>
                  <a:pt x="4302123" y="136426"/>
                  <a:pt x="4292277" y="152544"/>
                  <a:pt x="4292277" y="172775"/>
                </a:cubicBezTo>
                <a:cubicBezTo>
                  <a:pt x="4292277" y="188960"/>
                  <a:pt x="4299021" y="203864"/>
                  <a:pt x="4312509" y="217486"/>
                </a:cubicBezTo>
                <a:cubicBezTo>
                  <a:pt x="4325996" y="231109"/>
                  <a:pt x="4359310" y="249519"/>
                  <a:pt x="4412451" y="272718"/>
                </a:cubicBezTo>
                <a:cubicBezTo>
                  <a:pt x="4474764" y="299423"/>
                  <a:pt x="4517587" y="327612"/>
                  <a:pt x="4540920" y="357285"/>
                </a:cubicBezTo>
                <a:cubicBezTo>
                  <a:pt x="4564254" y="386957"/>
                  <a:pt x="4575920" y="422295"/>
                  <a:pt x="4575920" y="463297"/>
                </a:cubicBezTo>
                <a:cubicBezTo>
                  <a:pt x="4575920" y="523451"/>
                  <a:pt x="4554610" y="569309"/>
                  <a:pt x="4511989" y="600870"/>
                </a:cubicBezTo>
                <a:cubicBezTo>
                  <a:pt x="4469369" y="632431"/>
                  <a:pt x="4408810" y="648211"/>
                  <a:pt x="4330312" y="648211"/>
                </a:cubicBezTo>
                <a:cubicBezTo>
                  <a:pt x="4258558" y="648211"/>
                  <a:pt x="4199753" y="636612"/>
                  <a:pt x="4153895" y="613413"/>
                </a:cubicBezTo>
                <a:lnTo>
                  <a:pt x="4153895" y="479482"/>
                </a:lnTo>
                <a:cubicBezTo>
                  <a:pt x="4204338" y="521293"/>
                  <a:pt x="4261660" y="542199"/>
                  <a:pt x="4325861" y="542199"/>
                </a:cubicBezTo>
                <a:cubicBezTo>
                  <a:pt x="4362278" y="542199"/>
                  <a:pt x="4389657" y="535927"/>
                  <a:pt x="4408000" y="523384"/>
                </a:cubicBezTo>
                <a:cubicBezTo>
                  <a:pt x="4426343" y="510840"/>
                  <a:pt x="4435515" y="494723"/>
                  <a:pt x="4435515" y="475031"/>
                </a:cubicBezTo>
                <a:cubicBezTo>
                  <a:pt x="4435515" y="458037"/>
                  <a:pt x="4428232" y="441987"/>
                  <a:pt x="4413665" y="426880"/>
                </a:cubicBezTo>
                <a:cubicBezTo>
                  <a:pt x="4399099" y="411774"/>
                  <a:pt x="4360659" y="391273"/>
                  <a:pt x="4298347" y="365377"/>
                </a:cubicBezTo>
                <a:cubicBezTo>
                  <a:pt x="4200427" y="323836"/>
                  <a:pt x="4151467" y="263411"/>
                  <a:pt x="4151467" y="184105"/>
                </a:cubicBezTo>
                <a:cubicBezTo>
                  <a:pt x="4151467" y="125838"/>
                  <a:pt x="4173654" y="80588"/>
                  <a:pt x="4218028" y="48352"/>
                </a:cubicBezTo>
                <a:cubicBezTo>
                  <a:pt x="4262402" y="16117"/>
                  <a:pt x="4321141" y="0"/>
                  <a:pt x="4394243" y="0"/>
                </a:cubicBezTo>
                <a:close/>
                <a:moveTo>
                  <a:pt x="865630" y="0"/>
                </a:moveTo>
                <a:cubicBezTo>
                  <a:pt x="955188" y="0"/>
                  <a:pt x="1027279" y="29807"/>
                  <a:pt x="1081903" y="89422"/>
                </a:cubicBezTo>
                <a:cubicBezTo>
                  <a:pt x="1136528" y="149037"/>
                  <a:pt x="1163840" y="225646"/>
                  <a:pt x="1163840" y="319250"/>
                </a:cubicBezTo>
                <a:cubicBezTo>
                  <a:pt x="1163840" y="416900"/>
                  <a:pt x="1135449" y="496139"/>
                  <a:pt x="1078666" y="556968"/>
                </a:cubicBezTo>
                <a:cubicBezTo>
                  <a:pt x="1021884" y="617797"/>
                  <a:pt x="947500" y="648211"/>
                  <a:pt x="855515" y="648211"/>
                </a:cubicBezTo>
                <a:cubicBezTo>
                  <a:pt x="765688" y="648211"/>
                  <a:pt x="692720" y="618741"/>
                  <a:pt x="636612" y="559800"/>
                </a:cubicBezTo>
                <a:cubicBezTo>
                  <a:pt x="580504" y="500860"/>
                  <a:pt x="552450" y="424992"/>
                  <a:pt x="552450" y="332198"/>
                </a:cubicBezTo>
                <a:cubicBezTo>
                  <a:pt x="552450" y="234009"/>
                  <a:pt x="581111" y="154095"/>
                  <a:pt x="638433" y="92457"/>
                </a:cubicBezTo>
                <a:cubicBezTo>
                  <a:pt x="695755" y="30819"/>
                  <a:pt x="771487" y="0"/>
                  <a:pt x="865630" y="0"/>
                </a:cubicBezTo>
                <a:close/>
                <a:moveTo>
                  <a:pt x="332603" y="0"/>
                </a:moveTo>
                <a:cubicBezTo>
                  <a:pt x="393836" y="0"/>
                  <a:pt x="445089" y="7957"/>
                  <a:pt x="486361" y="23873"/>
                </a:cubicBezTo>
                <a:lnTo>
                  <a:pt x="486361" y="152948"/>
                </a:lnTo>
                <a:cubicBezTo>
                  <a:pt x="444010" y="128131"/>
                  <a:pt x="395994" y="115723"/>
                  <a:pt x="342314" y="115723"/>
                </a:cubicBezTo>
                <a:cubicBezTo>
                  <a:pt x="281080" y="115723"/>
                  <a:pt x="232120" y="135280"/>
                  <a:pt x="195434" y="174394"/>
                </a:cubicBezTo>
                <a:cubicBezTo>
                  <a:pt x="158748" y="213507"/>
                  <a:pt x="140405" y="264625"/>
                  <a:pt x="140405" y="327747"/>
                </a:cubicBezTo>
                <a:cubicBezTo>
                  <a:pt x="140405" y="389250"/>
                  <a:pt x="157804" y="438749"/>
                  <a:pt x="192602" y="476245"/>
                </a:cubicBezTo>
                <a:cubicBezTo>
                  <a:pt x="227400" y="513740"/>
                  <a:pt x="274471" y="532488"/>
                  <a:pt x="333816" y="532488"/>
                </a:cubicBezTo>
                <a:cubicBezTo>
                  <a:pt x="389655" y="532488"/>
                  <a:pt x="440503" y="519000"/>
                  <a:pt x="486361" y="492025"/>
                </a:cubicBezTo>
                <a:lnTo>
                  <a:pt x="486361" y="614627"/>
                </a:lnTo>
                <a:cubicBezTo>
                  <a:pt x="440773" y="637016"/>
                  <a:pt x="381293" y="648211"/>
                  <a:pt x="307920" y="648211"/>
                </a:cubicBezTo>
                <a:cubicBezTo>
                  <a:pt x="213507" y="648211"/>
                  <a:pt x="138584" y="619955"/>
                  <a:pt x="83150" y="563442"/>
                </a:cubicBezTo>
                <a:cubicBezTo>
                  <a:pt x="27717" y="506929"/>
                  <a:pt x="0" y="431601"/>
                  <a:pt x="0" y="337458"/>
                </a:cubicBezTo>
                <a:cubicBezTo>
                  <a:pt x="0" y="238459"/>
                  <a:pt x="30954" y="157467"/>
                  <a:pt x="92861" y="94480"/>
                </a:cubicBezTo>
                <a:cubicBezTo>
                  <a:pt x="154769" y="31493"/>
                  <a:pt x="234683" y="0"/>
                  <a:pt x="332603" y="0"/>
                </a:cubicBezTo>
                <a:close/>
              </a:path>
            </a:pathLst>
          </a:custGeom>
          <a:noFill/>
          <a:ln>
            <a:gradFill>
              <a:gsLst>
                <a:gs pos="19000">
                  <a:schemeClr val="accent1">
                    <a:alpha val="0"/>
                  </a:schemeClr>
                </a:gs>
                <a:gs pos="74000">
                  <a:schemeClr val="accent1">
                    <a:alpha val="35000"/>
                  </a:schemeClr>
                </a:gs>
              </a:gsLst>
              <a:lin ang="16200000" scaled="0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R="0" lvl="0" indent="-228600" font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6500" b="1" i="0" u="none" strike="noStrike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uFillTx/>
                <a:latin typeface="+mj-ea"/>
                <a:ea typeface="+mj-ea"/>
                <a:cs typeface="微软雅黑" charset="-122"/>
                <a:sym typeface="+mn-ea"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kumimoji="0" lang="zh-CN" altLang="en-US" sz="1600" b="0" i="0" u="none" strike="noStrike" cap="none" spc="150" normalizeH="0" baseline="0" smtClean="0">
                <a:uFillTx/>
                <a:latin typeface="+mj-ea"/>
                <a:ea typeface="+mj-ea"/>
                <a:cs typeface="微软雅黑" charset="-122"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lang="zh-CN" altLang="en-US" sz="1600" b="0" i="0" u="none" strike="noStrike" cap="none" spc="150" normalizeH="0" baseline="0" smtClean="0">
                <a:uFillTx/>
                <a:latin typeface="+mj-ea"/>
                <a:ea typeface="+mj-ea"/>
                <a:cs typeface="微软雅黑" charset="-122"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cap="none" spc="150" normalizeH="0" baseline="0" smtClean="0">
                <a:uFillTx/>
                <a:latin typeface="+mj-ea"/>
                <a:ea typeface="+mj-ea"/>
                <a:cs typeface="微软雅黑" charset="-122"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lang="zh-CN" altLang="en-US" sz="1400" b="0" i="0" u="none" strike="noStrike" cap="none" spc="150" normalizeH="0" baseline="0" smtClean="0">
                <a:uFillTx/>
                <a:latin typeface="+mj-ea"/>
                <a:ea typeface="+mj-ea"/>
                <a:cs typeface="微软雅黑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C:/Users/xiaonian/Downloads/图片1.png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30000"/>
                    </a14:imgEffect>
                  </a14:imgLayer>
                </a14:imgProps>
              </a:ext>
            </a:extLst>
          </a:blip>
          <a:srcRect l="8078" t="-28" r="-8078" b="28"/>
          <a:stretch>
            <a:fillRect/>
          </a:stretch>
        </p:blipFill>
        <p:spPr>
          <a:xfrm>
            <a:off x="318" y="635"/>
            <a:ext cx="12191365" cy="6856095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"/>
            <a:ext cx="12192000" cy="6857365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zh-CN" altLang="en-US">
              <a:cs typeface="微软雅黑" charset="-122"/>
            </a:endParaRPr>
          </a:p>
        </p:txBody>
      </p:sp>
      <p:sp>
        <p:nvSpPr>
          <p:cNvPr id="44" name="矩形 43"/>
          <p:cNvSpPr/>
          <p:nvPr>
            <p:custDataLst>
              <p:tags r:id="rId6"/>
            </p:custDataLst>
          </p:nvPr>
        </p:nvSpPr>
        <p:spPr>
          <a:xfrm>
            <a:off x="11581765" y="6377305"/>
            <a:ext cx="288290" cy="3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7"/>
            </p:custDataLst>
          </p:nvPr>
        </p:nvSpPr>
        <p:spPr>
          <a:xfrm>
            <a:off x="11581765" y="6468745"/>
            <a:ext cx="288290" cy="3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8"/>
            </p:custDataLst>
          </p:nvPr>
        </p:nvSpPr>
        <p:spPr>
          <a:xfrm>
            <a:off x="11581765" y="6561455"/>
            <a:ext cx="288290" cy="3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  <a:cs typeface="微软雅黑" charset="-122"/>
              <a:sym typeface="+mn-ea"/>
            </a:endParaRPr>
          </a:p>
        </p:txBody>
      </p:sp>
      <p:sp>
        <p:nvSpPr>
          <p:cNvPr id="9" name="节编号"/>
          <p:cNvSpPr txBox="1">
            <a:spLocks noGrp="1"/>
          </p:cNvSpPr>
          <p:nvPr>
            <p:ph type="body" idx="4" hasCustomPrompt="1"/>
            <p:custDataLst>
              <p:tags r:id="rId9"/>
            </p:custDataLst>
          </p:nvPr>
        </p:nvSpPr>
        <p:spPr>
          <a:xfrm>
            <a:off x="2078355" y="1539875"/>
            <a:ext cx="8378825" cy="32188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3300" b="1" i="0" u="none" strike="noStrike" kern="1200" cap="none" spc="0" normalizeH="0" baseline="0" noProof="1">
                <a:ln>
                  <a:noFill/>
                </a:ln>
                <a:gradFill>
                  <a:gsLst>
                    <a:gs pos="14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200000" scaled="0"/>
                </a:gradFill>
                <a:latin typeface="+mj-ea"/>
                <a:ea typeface="+mj-ea"/>
                <a:cs typeface="微软雅黑" charset="-122"/>
                <a:sym typeface="+mn-ea"/>
              </a:defRPr>
            </a:lvl1pPr>
          </a:lstStyle>
          <a:p>
            <a:pPr lvl="0" algn="r" fontAlgn="ctr">
              <a:buClrTx/>
              <a:buSzTx/>
              <a:buFontTx/>
            </a:pPr>
            <a:r>
              <a:rPr>
                <a:sym typeface="+mn-ea"/>
              </a:rPr>
              <a:t>编号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3" hasCustomPrompt="1"/>
            <p:custDataLst>
              <p:tags r:id="rId10"/>
            </p:custDataLst>
          </p:nvPr>
        </p:nvSpPr>
        <p:spPr>
          <a:xfrm>
            <a:off x="2078990" y="3526155"/>
            <a:ext cx="8378190" cy="227965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algn="r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微软雅黑" charset="-122"/>
                <a:sym typeface="+mn-ea"/>
              </a:defRPr>
            </a:lvl1pPr>
          </a:lstStyle>
          <a:p>
            <a:pPr lvl="0" algn="r" fontAlgn="ctr">
              <a:lnSpc>
                <a:spcPct val="100000"/>
              </a:lnSpc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11"/>
            </p:custDataLst>
          </p:nvPr>
        </p:nvSpPr>
        <p:spPr>
          <a:xfrm rot="5400000">
            <a:off x="-1866457" y="3103940"/>
            <a:ext cx="4956911" cy="648212"/>
          </a:xfrm>
          <a:custGeom>
            <a:avLst/>
            <a:gdLst/>
            <a:ahLst/>
            <a:cxnLst/>
            <a:rect l="l" t="t" r="r" b="b"/>
            <a:pathLst>
              <a:path w="4956911" h="648212">
                <a:moveTo>
                  <a:pt x="1855486" y="118556"/>
                </a:moveTo>
                <a:cubicBezTo>
                  <a:pt x="1853868" y="136899"/>
                  <a:pt x="1850226" y="154567"/>
                  <a:pt x="1844561" y="171562"/>
                </a:cubicBezTo>
                <a:lnTo>
                  <a:pt x="1772943" y="390465"/>
                </a:lnTo>
                <a:lnTo>
                  <a:pt x="1940053" y="390465"/>
                </a:lnTo>
                <a:lnTo>
                  <a:pt x="1868839" y="173180"/>
                </a:lnTo>
                <a:cubicBezTo>
                  <a:pt x="1864253" y="159423"/>
                  <a:pt x="1861016" y="141215"/>
                  <a:pt x="1859128" y="118556"/>
                </a:cubicBezTo>
                <a:close/>
                <a:moveTo>
                  <a:pt x="2544500" y="114105"/>
                </a:moveTo>
                <a:lnTo>
                  <a:pt x="2544500" y="316418"/>
                </a:lnTo>
                <a:lnTo>
                  <a:pt x="2602362" y="316418"/>
                </a:lnTo>
                <a:cubicBezTo>
                  <a:pt x="2680859" y="316418"/>
                  <a:pt x="2720108" y="282294"/>
                  <a:pt x="2720108" y="214047"/>
                </a:cubicBezTo>
                <a:cubicBezTo>
                  <a:pt x="2720108" y="147419"/>
                  <a:pt x="2681264" y="114105"/>
                  <a:pt x="2603576" y="114105"/>
                </a:cubicBezTo>
                <a:close/>
                <a:moveTo>
                  <a:pt x="4573325" y="112082"/>
                </a:moveTo>
                <a:lnTo>
                  <a:pt x="4573325" y="292545"/>
                </a:lnTo>
                <a:lnTo>
                  <a:pt x="4638875" y="292545"/>
                </a:lnTo>
                <a:cubicBezTo>
                  <a:pt x="4670166" y="292545"/>
                  <a:pt x="4695320" y="283441"/>
                  <a:pt x="4714338" y="265233"/>
                </a:cubicBezTo>
                <a:cubicBezTo>
                  <a:pt x="4733355" y="247025"/>
                  <a:pt x="4742864" y="224298"/>
                  <a:pt x="4742864" y="197053"/>
                </a:cubicBezTo>
                <a:cubicBezTo>
                  <a:pt x="4742864" y="140405"/>
                  <a:pt x="4709010" y="112082"/>
                  <a:pt x="4641302" y="112082"/>
                </a:cubicBezTo>
                <a:close/>
                <a:moveTo>
                  <a:pt x="4439798" y="10520"/>
                </a:moveTo>
                <a:lnTo>
                  <a:pt x="4659511" y="10520"/>
                </a:lnTo>
                <a:cubicBezTo>
                  <a:pt x="4808683" y="10520"/>
                  <a:pt x="4883269" y="67168"/>
                  <a:pt x="4883269" y="180463"/>
                </a:cubicBezTo>
                <a:cubicBezTo>
                  <a:pt x="4883269" y="223084"/>
                  <a:pt x="4870793" y="259635"/>
                  <a:pt x="4845841" y="290117"/>
                </a:cubicBezTo>
                <a:cubicBezTo>
                  <a:pt x="4820889" y="320599"/>
                  <a:pt x="4786563" y="342044"/>
                  <a:pt x="4742864" y="354453"/>
                </a:cubicBezTo>
                <a:lnTo>
                  <a:pt x="4742864" y="356071"/>
                </a:lnTo>
                <a:cubicBezTo>
                  <a:pt x="4771727" y="365782"/>
                  <a:pt x="4803693" y="397613"/>
                  <a:pt x="4838760" y="451563"/>
                </a:cubicBezTo>
                <a:lnTo>
                  <a:pt x="4956911" y="637287"/>
                </a:lnTo>
                <a:lnTo>
                  <a:pt x="4803153" y="637287"/>
                </a:lnTo>
                <a:lnTo>
                  <a:pt x="4704829" y="474222"/>
                </a:lnTo>
                <a:cubicBezTo>
                  <a:pt x="4684597" y="440503"/>
                  <a:pt x="4668008" y="418788"/>
                  <a:pt x="4655060" y="409077"/>
                </a:cubicBezTo>
                <a:cubicBezTo>
                  <a:pt x="4642112" y="399366"/>
                  <a:pt x="4628354" y="394511"/>
                  <a:pt x="4613788" y="394511"/>
                </a:cubicBezTo>
                <a:lnTo>
                  <a:pt x="4573325" y="394511"/>
                </a:lnTo>
                <a:lnTo>
                  <a:pt x="4573325" y="637287"/>
                </a:lnTo>
                <a:lnTo>
                  <a:pt x="4439798" y="637287"/>
                </a:lnTo>
                <a:close/>
                <a:moveTo>
                  <a:pt x="3801623" y="10520"/>
                </a:moveTo>
                <a:lnTo>
                  <a:pt x="4158099" y="10520"/>
                </a:lnTo>
                <a:lnTo>
                  <a:pt x="4158099" y="119769"/>
                </a:lnTo>
                <a:lnTo>
                  <a:pt x="3935150" y="119769"/>
                </a:lnTo>
                <a:lnTo>
                  <a:pt x="3935150" y="267458"/>
                </a:lnTo>
                <a:lnTo>
                  <a:pt x="4142319" y="267458"/>
                </a:lnTo>
                <a:lnTo>
                  <a:pt x="4142319" y="376303"/>
                </a:lnTo>
                <a:lnTo>
                  <a:pt x="3935150" y="376303"/>
                </a:lnTo>
                <a:lnTo>
                  <a:pt x="3935150" y="528038"/>
                </a:lnTo>
                <a:lnTo>
                  <a:pt x="4172666" y="528038"/>
                </a:lnTo>
                <a:lnTo>
                  <a:pt x="4172666" y="637287"/>
                </a:lnTo>
                <a:lnTo>
                  <a:pt x="3801623" y="637287"/>
                </a:lnTo>
                <a:close/>
                <a:moveTo>
                  <a:pt x="3066677" y="10520"/>
                </a:moveTo>
                <a:lnTo>
                  <a:pt x="3557894" y="10520"/>
                </a:lnTo>
                <a:lnTo>
                  <a:pt x="3557894" y="119769"/>
                </a:lnTo>
                <a:lnTo>
                  <a:pt x="3379049" y="119769"/>
                </a:lnTo>
                <a:lnTo>
                  <a:pt x="3379049" y="637287"/>
                </a:lnTo>
                <a:lnTo>
                  <a:pt x="3245118" y="637287"/>
                </a:lnTo>
                <a:lnTo>
                  <a:pt x="3245118" y="119769"/>
                </a:lnTo>
                <a:lnTo>
                  <a:pt x="3066677" y="119769"/>
                </a:lnTo>
                <a:close/>
                <a:moveTo>
                  <a:pt x="2410973" y="10520"/>
                </a:moveTo>
                <a:lnTo>
                  <a:pt x="2626639" y="10520"/>
                </a:lnTo>
                <a:cubicBezTo>
                  <a:pt x="2782555" y="10520"/>
                  <a:pt x="2860513" y="76609"/>
                  <a:pt x="2860513" y="208787"/>
                </a:cubicBezTo>
                <a:cubicBezTo>
                  <a:pt x="2860513" y="272988"/>
                  <a:pt x="2836978" y="324443"/>
                  <a:pt x="2789906" y="363152"/>
                </a:cubicBezTo>
                <a:cubicBezTo>
                  <a:pt x="2742834" y="401862"/>
                  <a:pt x="2683961" y="420407"/>
                  <a:pt x="2613287" y="418788"/>
                </a:cubicBezTo>
                <a:lnTo>
                  <a:pt x="2544500" y="418788"/>
                </a:lnTo>
                <a:lnTo>
                  <a:pt x="2544500" y="637287"/>
                </a:lnTo>
                <a:lnTo>
                  <a:pt x="2410973" y="637287"/>
                </a:lnTo>
                <a:close/>
                <a:moveTo>
                  <a:pt x="1782249" y="10520"/>
                </a:moveTo>
                <a:lnTo>
                  <a:pt x="1939244" y="10520"/>
                </a:lnTo>
                <a:lnTo>
                  <a:pt x="2164216" y="637287"/>
                </a:lnTo>
                <a:lnTo>
                  <a:pt x="2018551" y="637287"/>
                </a:lnTo>
                <a:lnTo>
                  <a:pt x="1971614" y="493644"/>
                </a:lnTo>
                <a:lnTo>
                  <a:pt x="1743809" y="493644"/>
                </a:lnTo>
                <a:lnTo>
                  <a:pt x="1697682" y="637287"/>
                </a:lnTo>
                <a:lnTo>
                  <a:pt x="1552826" y="637287"/>
                </a:lnTo>
                <a:close/>
                <a:moveTo>
                  <a:pt x="772673" y="10520"/>
                </a:moveTo>
                <a:lnTo>
                  <a:pt x="906200" y="10520"/>
                </a:lnTo>
                <a:lnTo>
                  <a:pt x="906200" y="263412"/>
                </a:lnTo>
                <a:lnTo>
                  <a:pt x="1173254" y="263412"/>
                </a:lnTo>
                <a:lnTo>
                  <a:pt x="1173254" y="10520"/>
                </a:lnTo>
                <a:lnTo>
                  <a:pt x="1306780" y="10520"/>
                </a:lnTo>
                <a:lnTo>
                  <a:pt x="1306780" y="637287"/>
                </a:lnTo>
                <a:lnTo>
                  <a:pt x="1173254" y="637287"/>
                </a:lnTo>
                <a:lnTo>
                  <a:pt x="1173254" y="378730"/>
                </a:lnTo>
                <a:lnTo>
                  <a:pt x="906200" y="378730"/>
                </a:lnTo>
                <a:lnTo>
                  <a:pt x="906200" y="637287"/>
                </a:lnTo>
                <a:lnTo>
                  <a:pt x="772673" y="637287"/>
                </a:lnTo>
                <a:close/>
                <a:moveTo>
                  <a:pt x="332603" y="0"/>
                </a:moveTo>
                <a:cubicBezTo>
                  <a:pt x="393836" y="0"/>
                  <a:pt x="445089" y="7958"/>
                  <a:pt x="486361" y="23873"/>
                </a:cubicBezTo>
                <a:lnTo>
                  <a:pt x="486361" y="152949"/>
                </a:lnTo>
                <a:cubicBezTo>
                  <a:pt x="444010" y="128132"/>
                  <a:pt x="395994" y="115723"/>
                  <a:pt x="342314" y="115723"/>
                </a:cubicBezTo>
                <a:cubicBezTo>
                  <a:pt x="281080" y="115723"/>
                  <a:pt x="232120" y="135280"/>
                  <a:pt x="195434" y="174394"/>
                </a:cubicBezTo>
                <a:cubicBezTo>
                  <a:pt x="158748" y="213508"/>
                  <a:pt x="140405" y="264626"/>
                  <a:pt x="140405" y="327747"/>
                </a:cubicBezTo>
                <a:cubicBezTo>
                  <a:pt x="140405" y="389251"/>
                  <a:pt x="157804" y="438750"/>
                  <a:pt x="192602" y="476245"/>
                </a:cubicBezTo>
                <a:cubicBezTo>
                  <a:pt x="227400" y="513741"/>
                  <a:pt x="274471" y="532488"/>
                  <a:pt x="333816" y="532488"/>
                </a:cubicBezTo>
                <a:cubicBezTo>
                  <a:pt x="389655" y="532488"/>
                  <a:pt x="440503" y="519001"/>
                  <a:pt x="486361" y="492026"/>
                </a:cubicBezTo>
                <a:lnTo>
                  <a:pt x="486361" y="614628"/>
                </a:lnTo>
                <a:cubicBezTo>
                  <a:pt x="440773" y="637017"/>
                  <a:pt x="381293" y="648212"/>
                  <a:pt x="307920" y="648212"/>
                </a:cubicBezTo>
                <a:cubicBezTo>
                  <a:pt x="213508" y="648212"/>
                  <a:pt x="138584" y="619955"/>
                  <a:pt x="83150" y="563442"/>
                </a:cubicBezTo>
                <a:cubicBezTo>
                  <a:pt x="27717" y="506930"/>
                  <a:pt x="0" y="431602"/>
                  <a:pt x="0" y="337459"/>
                </a:cubicBezTo>
                <a:cubicBezTo>
                  <a:pt x="0" y="238460"/>
                  <a:pt x="30954" y="157467"/>
                  <a:pt x="92861" y="94480"/>
                </a:cubicBezTo>
                <a:cubicBezTo>
                  <a:pt x="154769" y="31493"/>
                  <a:pt x="234683" y="0"/>
                  <a:pt x="332603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algn="dist" fontAlgn="ctr">
              <a:lnSpc>
                <a:spcPct val="100000"/>
              </a:lnSpc>
              <a:defRPr sz="6500" b="1" cap="all">
                <a:ln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76805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400805" y="1258887"/>
            <a:ext cx="5095870" cy="492283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5"/>
            </p:custDataLst>
          </p:nvPr>
        </p:nvSpPr>
        <p:spPr>
          <a:xfrm>
            <a:off x="694800" y="1258887"/>
            <a:ext cx="5090400" cy="492283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76805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正文"/>
          <p:cNvSpPr txBox="1">
            <a:spLocks noGrp="1"/>
          </p:cNvSpPr>
          <p:nvPr>
            <p:ph idx="6"/>
            <p:custDataLst>
              <p:tags r:id="rId4"/>
            </p:custDataLst>
          </p:nvPr>
        </p:nvSpPr>
        <p:spPr>
          <a:xfrm>
            <a:off x="6235200" y="1688513"/>
            <a:ext cx="5261475" cy="4493212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235200" y="1258223"/>
            <a:ext cx="5261475" cy="40493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微软雅黑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6"/>
            </p:custDataLst>
          </p:nvPr>
        </p:nvSpPr>
        <p:spPr>
          <a:xfrm>
            <a:off x="695324" y="1688513"/>
            <a:ext cx="5255476" cy="4493212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3"/>
            <p:custDataLst>
              <p:tags r:id="rId7"/>
            </p:custDataLst>
          </p:nvPr>
        </p:nvSpPr>
        <p:spPr>
          <a:xfrm>
            <a:off x="695324" y="1258223"/>
            <a:ext cx="5255476" cy="40493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微软雅黑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8"/>
            </p:custDataLst>
          </p:nvPr>
        </p:nvSpPr>
        <p:spPr>
          <a:xfrm>
            <a:off x="695325" y="360000"/>
            <a:ext cx="1080135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76805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768050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76805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7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微软雅黑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7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7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768050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5000"/>
          </a:blip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微软雅黑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768050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7663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768050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6157" t="20158" r="49668" b="29652"/>
          <a:stretch>
            <a:fillRect/>
          </a:stretch>
        </p:blipFill>
        <p:spPr>
          <a:xfrm>
            <a:off x="5623263" y="1003383"/>
            <a:ext cx="509043" cy="4072509"/>
          </a:xfrm>
          <a:custGeom>
            <a:avLst/>
            <a:gdLst>
              <a:gd name="connsiteX0" fmla="*/ 229644 w 509043"/>
              <a:gd name="connsiteY0" fmla="*/ 0 h 4072509"/>
              <a:gd name="connsiteX1" fmla="*/ 509043 w 509043"/>
              <a:gd name="connsiteY1" fmla="*/ 0 h 4072509"/>
              <a:gd name="connsiteX2" fmla="*/ 509043 w 509043"/>
              <a:gd name="connsiteY2" fmla="*/ 4072508 h 4072509"/>
              <a:gd name="connsiteX3" fmla="*/ 239944 w 509043"/>
              <a:gd name="connsiteY3" fmla="*/ 4072508 h 4072509"/>
              <a:gd name="connsiteX4" fmla="*/ 239943 w 509043"/>
              <a:gd name="connsiteY4" fmla="*/ 4072509 h 4072509"/>
              <a:gd name="connsiteX5" fmla="*/ 239942 w 509043"/>
              <a:gd name="connsiteY5" fmla="*/ 4072508 h 4072509"/>
              <a:gd name="connsiteX6" fmla="*/ 229644 w 509043"/>
              <a:gd name="connsiteY6" fmla="*/ 4072508 h 4072509"/>
              <a:gd name="connsiteX7" fmla="*/ 229644 w 509043"/>
              <a:gd name="connsiteY7" fmla="*/ 4063275 h 4072509"/>
              <a:gd name="connsiteX8" fmla="*/ 66872 w 509043"/>
              <a:gd name="connsiteY8" fmla="*/ 4018508 h 4072509"/>
              <a:gd name="connsiteX9" fmla="*/ 11343 w 509043"/>
              <a:gd name="connsiteY9" fmla="*/ 2039638 h 4072509"/>
              <a:gd name="connsiteX10" fmla="*/ 149422 w 509043"/>
              <a:gd name="connsiteY10" fmla="*/ 35368 h 40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9043" h="4072509">
                <a:moveTo>
                  <a:pt x="229644" y="0"/>
                </a:moveTo>
                <a:lnTo>
                  <a:pt x="509043" y="0"/>
                </a:lnTo>
                <a:lnTo>
                  <a:pt x="509043" y="4072508"/>
                </a:lnTo>
                <a:lnTo>
                  <a:pt x="239944" y="4072508"/>
                </a:lnTo>
                <a:lnTo>
                  <a:pt x="239943" y="4072509"/>
                </a:lnTo>
                <a:lnTo>
                  <a:pt x="239942" y="4072508"/>
                </a:lnTo>
                <a:lnTo>
                  <a:pt x="229644" y="4072508"/>
                </a:lnTo>
                <a:lnTo>
                  <a:pt x="229644" y="4063275"/>
                </a:lnTo>
                <a:cubicBezTo>
                  <a:pt x="217719" y="4052586"/>
                  <a:pt x="78796" y="4029197"/>
                  <a:pt x="66872" y="4018508"/>
                </a:cubicBezTo>
                <a:cubicBezTo>
                  <a:pt x="-37297" y="3828951"/>
                  <a:pt x="11343" y="3022022"/>
                  <a:pt x="11343" y="2039638"/>
                </a:cubicBezTo>
                <a:cubicBezTo>
                  <a:pt x="11343" y="1057255"/>
                  <a:pt x="115103" y="269375"/>
                  <a:pt x="149422" y="35368"/>
                </a:cubicBezTo>
                <a:close/>
              </a:path>
            </a:pathLst>
          </a:custGeom>
          <a:effectLst>
            <a:softEdge rad="76200"/>
          </a:effectLst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4800600"/>
            <a:ext cx="4284345" cy="60388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4284345" y="4004201"/>
            <a:ext cx="6996430" cy="2196682"/>
          </a:xfrm>
          <a:prstGeom prst="rect">
            <a:avLst/>
          </a:prstGeom>
          <a:noFill/>
        </p:spPr>
        <p:txBody>
          <a:bodyPr wrap="square" lIns="0" tIns="45720" rIns="0" bIns="45720" rtlCol="0" anchor="ctr" anchorCtr="0">
            <a:normAutofit/>
          </a:bodyPr>
          <a:lstStyle>
            <a:lvl1pPr marL="0" marR="0" lvl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defRPr>
            </a:lvl1pPr>
          </a:lstStyle>
          <a:p>
            <a:pPr lvl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 rot="10800000">
            <a:off x="11488420" y="4801235"/>
            <a:ext cx="703580" cy="60388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image" Target="../media/image1.jpeg"/><Relationship Id="rId12" Type="http://schemas.openxmlformats.org/officeDocument/2006/relationships/tags" Target="../tags/tag86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768050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日期占位符 11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微软雅黑" charset="-122"/>
                <a:cs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 lIns="0" tIns="0" rIns="0" bIns="0" anchor="ctr"/>
          <a:lstStyle>
            <a:lvl1pPr algn="ctr">
              <a:defRPr>
                <a:solidFill>
                  <a:schemeClr val="tx1"/>
                </a:solidFill>
                <a:latin typeface="微软雅黑" charset="-122"/>
                <a:cs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 lIns="0" tIns="0" rIns="0" bIns="0" anchor="ctr"/>
          <a:lstStyle>
            <a:lvl1pPr algn="r">
              <a:defRPr>
                <a:solidFill>
                  <a:schemeClr val="tx1"/>
                </a:solidFill>
                <a:latin typeface="微软雅黑" charset="-122"/>
                <a:cs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0" tIns="0" rIns="0" bIns="0" rtlCol="0">
            <a:normAutofit/>
          </a:bodyPr>
          <a:lstStyle/>
          <a:p>
            <a:pPr marR="0" lvl="0"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1" i="0" u="none" strike="noStrike" kern="1200" cap="none" spc="300" normalizeH="0" baseline="0" dirty="0" smtClean="0">
          <a:ln>
            <a:noFill/>
            <a:prstDash val="sysDot"/>
          </a:ln>
          <a:solidFill>
            <a:schemeClr val="accent1"/>
          </a:solidFill>
          <a:uFillTx/>
          <a:latin typeface="+mj-ea"/>
          <a:ea typeface="+mj-ea"/>
          <a:cs typeface="微软雅黑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●"/>
        <a:defRPr kumimoji="0" lang="zh-CN" altLang="en-US" sz="1800" b="0" i="0" u="none" strike="noStrike" kern="1200" cap="none" spc="150" normalizeH="0" baseline="0" smtClean="0">
          <a:ln>
            <a:noFill/>
            <a:prstDash val="sysDot"/>
          </a:ln>
          <a:solidFill>
            <a:schemeClr val="tx1"/>
          </a:solidFill>
          <a:uFillTx/>
          <a:latin typeface="+mj-ea"/>
          <a:ea typeface="+mj-ea"/>
          <a:cs typeface="微软雅黑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smtClean="0">
          <a:solidFill>
            <a:schemeClr val="tx1"/>
          </a:solidFill>
          <a:uFillTx/>
          <a:latin typeface="+mj-ea"/>
          <a:ea typeface="+mj-ea"/>
          <a:cs typeface="微软雅黑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defRPr kumimoji="0" lang="zh-CN" altLang="en-US" sz="1600" b="0" i="0" u="none" strike="noStrike" kern="1200" cap="none" spc="150" normalizeH="0" baseline="0" smtClean="0">
          <a:solidFill>
            <a:schemeClr val="tx1"/>
          </a:solidFill>
          <a:uFillTx/>
          <a:latin typeface="+mj-ea"/>
          <a:ea typeface="+mj-ea"/>
          <a:cs typeface="微软雅黑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smtClean="0">
          <a:solidFill>
            <a:schemeClr val="tx1"/>
          </a:solidFill>
          <a:uFillTx/>
          <a:latin typeface="+mj-ea"/>
          <a:ea typeface="+mj-ea"/>
          <a:cs typeface="微软雅黑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4020202020204" pitchFamily="34" charset="0"/>
        <a:buChar char="•"/>
        <a:defRPr kumimoji="0" lang="zh-CN" altLang="en-US" sz="1400" b="0" i="0" u="none" strike="noStrike" kern="1200" cap="none" spc="150" normalizeH="0" baseline="0" smtClean="0">
          <a:solidFill>
            <a:schemeClr val="tx1"/>
          </a:solidFill>
          <a:uFillTx/>
          <a:latin typeface="+mj-ea"/>
          <a:ea typeface="+mj-ea"/>
          <a:cs typeface="微软雅黑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image" Target="../media/image13.jpeg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image" Target="../media/image12.jpeg"/><Relationship Id="rId3" Type="http://schemas.openxmlformats.org/officeDocument/2006/relationships/tags" Target="../tags/tag186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17.xml"/><Relationship Id="rId20" Type="http://schemas.openxmlformats.org/officeDocument/2006/relationships/tags" Target="../tags/tag200.xml"/><Relationship Id="rId2" Type="http://schemas.openxmlformats.org/officeDocument/2006/relationships/tags" Target="../tags/tag185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image" Target="../media/image14.jpeg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4" Type="http://schemas.openxmlformats.org/officeDocument/2006/relationships/slideLayout" Target="../slideLayouts/slideLayout17.xml"/><Relationship Id="rId23" Type="http://schemas.openxmlformats.org/officeDocument/2006/relationships/tags" Target="../tags/tag234.xml"/><Relationship Id="rId22" Type="http://schemas.openxmlformats.org/officeDocument/2006/relationships/image" Target="../media/image20.svg"/><Relationship Id="rId21" Type="http://schemas.openxmlformats.org/officeDocument/2006/relationships/image" Target="../media/image19.png"/><Relationship Id="rId20" Type="http://schemas.openxmlformats.org/officeDocument/2006/relationships/tags" Target="../tags/tag233.xml"/><Relationship Id="rId2" Type="http://schemas.openxmlformats.org/officeDocument/2006/relationships/tags" Target="../tags/tag219.xml"/><Relationship Id="rId19" Type="http://schemas.openxmlformats.org/officeDocument/2006/relationships/image" Target="../media/image18.svg"/><Relationship Id="rId18" Type="http://schemas.openxmlformats.org/officeDocument/2006/relationships/image" Target="../media/image17.png"/><Relationship Id="rId17" Type="http://schemas.openxmlformats.org/officeDocument/2006/relationships/tags" Target="../tags/tag232.xml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tags" Target="../tags/tag239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115.xml"/><Relationship Id="rId2" Type="http://schemas.openxmlformats.org/officeDocument/2006/relationships/tags" Target="../tags/tag97.xml"/><Relationship Id="rId19" Type="http://schemas.openxmlformats.org/officeDocument/2006/relationships/tags" Target="../tags/tag114.xml"/><Relationship Id="rId18" Type="http://schemas.openxmlformats.org/officeDocument/2006/relationships/tags" Target="../tags/tag113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image" Target="../media/image9.jpeg"/><Relationship Id="rId6" Type="http://schemas.openxmlformats.org/officeDocument/2006/relationships/tags" Target="../tags/tag122.xml"/><Relationship Id="rId5" Type="http://schemas.openxmlformats.org/officeDocument/2006/relationships/image" Target="../media/image8.jpeg"/><Relationship Id="rId4" Type="http://schemas.openxmlformats.org/officeDocument/2006/relationships/tags" Target="../tags/tag121.xml"/><Relationship Id="rId3" Type="http://schemas.openxmlformats.org/officeDocument/2006/relationships/image" Target="../media/image7.jpeg"/><Relationship Id="rId21" Type="http://schemas.openxmlformats.org/officeDocument/2006/relationships/slideLayout" Target="../slideLayouts/slideLayout17.xml"/><Relationship Id="rId20" Type="http://schemas.openxmlformats.org/officeDocument/2006/relationships/tags" Target="../tags/tag135.xml"/><Relationship Id="rId2" Type="http://schemas.openxmlformats.org/officeDocument/2006/relationships/tags" Target="../tags/tag120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0.jpe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83.xml"/><Relationship Id="rId4" Type="http://schemas.openxmlformats.org/officeDocument/2006/relationships/image" Target="../media/image11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5"/>
            <p:custDataLst>
              <p:tags r:id="rId1"/>
            </p:custDataLst>
          </p:nvPr>
        </p:nvSpPr>
        <p:spPr>
          <a:xfrm>
            <a:off x="3331210" y="4523105"/>
            <a:ext cx="9108440" cy="95694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major global financial crises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pPr marL="3657600" lvl="8" indent="457200"/>
            <a:r>
              <a:rPr lang="en-US" altLang="zh-CN"/>
              <a:t>- Created by Lance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Bubble Bu</a:t>
            </a:r>
            <a:r>
              <a:rPr lang="en-US" altLang="zh-CN">
                <a:sym typeface="+mn-ea"/>
              </a:rPr>
              <a:t>rst</a:t>
            </a:r>
            <a:endParaRPr lang="en-US" altLang="zh-CN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/data/temp/da533800-7479-11ef-845d-ee4d867d1fa8.jpg@base@tag=imgScale&amp;m=1&amp;w=484&amp;h=995&amp;q=95da533800-7479-11ef-845d-ee4d867d1fa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645" r="22224"/>
          <a:stretch>
            <a:fillRect/>
          </a:stretch>
        </p:blipFill>
        <p:spPr>
          <a:xfrm>
            <a:off x="695960" y="1918018"/>
            <a:ext cx="174504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/data/temp/da533838-7479-11ef-845d-ee4d867d1fa8.jpg@base@tag=imgScale&amp;m=1&amp;w=484&amp;h=995&amp;q=95da533838-7479-11ef-845d-ee4d867d1fa8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3390" r="13596"/>
          <a:stretch>
            <a:fillRect/>
          </a:stretch>
        </p:blipFill>
        <p:spPr>
          <a:xfrm>
            <a:off x="429514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2714625" y="300132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kern="0" dirty="0">
                <a:solidFill>
                  <a:srgbClr val="262626"/>
                </a:solidFill>
                <a:latin typeface="Arial Regular" panose="020B0704020202020204" charset="0"/>
                <a:cs typeface="Arial Regular" panose="020B0704020202020204" charset="0"/>
              </a:rPr>
              <a:t>During the dot-com crash, numerous online shopping and communication companies, including Pets.com and Worldcom, failed and shut down</a:t>
            </a:r>
            <a:endParaRPr lang="zh-CN" altLang="en-US" sz="1000" kern="0" dirty="0">
              <a:solidFill>
                <a:srgbClr val="262626"/>
              </a:solidFill>
              <a:latin typeface="Arial Regular" panose="020B0704020202020204" charset="0"/>
              <a:cs typeface="Arial Regular" panose="020B0704020202020204" charset="0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653665" y="2352040"/>
            <a:ext cx="1639570" cy="4191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 dirty="0">
                <a:solidFill>
                  <a:schemeClr val="accent1"/>
                </a:solidFill>
                <a:latin typeface="+mn-ea"/>
                <a:cs typeface="+mn-ea"/>
              </a:rPr>
              <a:t>B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ankruptcies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631507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solidFill>
                  <a:srgbClr val="262626"/>
                </a:solidFill>
                <a:latin typeface="+mn-ea"/>
                <a:cs typeface="+mn-ea"/>
              </a:rPr>
              <a:t>Taxpayer Relief Act of 1997 lowering the top marginal capital gains tax and increasing speculative investment</a:t>
            </a:r>
            <a:endParaRPr lang="en-US" altLang="zh-CN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315075" y="212058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IR Decline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4"/>
            </p:custDataLst>
          </p:nvPr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/data/temp/da5337bf-7479-11ef-845d-ee4d867d1fa8.jpg@base@tag=imgScale&amp;m=1&amp;w=484&amp;h=995&amp;q=95da5337bf-7479-11ef-845d-ee4d867d1fa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3493" r="13493"/>
          <a:stretch>
            <a:fillRect/>
          </a:stretch>
        </p:blipFill>
        <p:spPr>
          <a:xfrm>
            <a:off x="789686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" name="矩形 24"/>
          <p:cNvSpPr/>
          <p:nvPr>
            <p:custDataLst>
              <p:tags r:id="rId17"/>
            </p:custDataLst>
          </p:nvPr>
        </p:nvSpPr>
        <p:spPr>
          <a:xfrm>
            <a:off x="99155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kern="0" dirty="0">
                <a:solidFill>
                  <a:srgbClr val="262626"/>
                </a:solidFill>
                <a:latin typeface="+mn-ea"/>
                <a:cs typeface="+mn-ea"/>
              </a:rPr>
              <a:t>There are about 48% dot-com companies went though the crisis, albeit at lower valuations.</a:t>
            </a:r>
            <a:endParaRPr lang="en-US" altLang="zh-CN" sz="1200" kern="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9915525" y="212058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accent1"/>
                </a:solidFill>
                <a:latin typeface="+mn-ea"/>
                <a:cs typeface="+mn-ea"/>
              </a:rPr>
              <a:t>Aftermath</a:t>
            </a:r>
            <a:endParaRPr lang="en-US" altLang="zh-CN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9"/>
            </p:custDataLst>
          </p:nvPr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The Great Rcession</a:t>
            </a:r>
            <a:br>
              <a:rPr lang="en-US" altLang="zh-CN"/>
            </a:br>
            <a:r>
              <a:rPr lang="en-US" altLang="zh-CN"/>
              <a:t>in 2008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>
            <a:normAutofit/>
          </a:bodyPr>
          <a:lstStyle/>
          <a:p>
            <a:r>
              <a:rPr lang="en-US" altLang="zh-CN" dirty="0"/>
              <a:t>Bankcruptcy of Lehman Brother</a:t>
            </a:r>
            <a:endParaRPr lang="en-US" altLang="zh-CN" dirty="0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238278" y="2361295"/>
            <a:ext cx="10257891" cy="495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 financial production backed up by a pool of mortgages that faced to the borrowers with poor credits 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1238278" y="1940269"/>
            <a:ext cx="10257891" cy="3677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Risky MBS(Mortgage-Backed Security)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238278" y="3714550"/>
            <a:ext cx="10257891" cy="495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 tool to manage financial risk became a source of significant risk.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238278" y="3293523"/>
            <a:ext cx="10257891" cy="3677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CDS(Credit Default Swaps)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238278" y="5063994"/>
            <a:ext cx="10257891" cy="4954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As house price dropped, many defaults came up, leading to a great loss for MBS investors.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238278" y="4646777"/>
            <a:ext cx="10257891" cy="36772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Rising Defaults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95325" y="1940269"/>
            <a:ext cx="387908" cy="388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695325" y="3293523"/>
            <a:ext cx="387908" cy="388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95325" y="4646777"/>
            <a:ext cx="387908" cy="388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Black Monday</a:t>
            </a:r>
            <a:br>
              <a:rPr lang="en-US" altLang="zh-CN"/>
            </a:br>
            <a:r>
              <a:rPr lang="en-US" altLang="zh-CN"/>
              <a:t>in 2011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U.S. credit rating downgrade</a:t>
            </a: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1768352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4650688" y="3693959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522 w 2879725"/>
              <a:gd name="connsiteY1" fmla="*/ 89535 h 358140"/>
              <a:gd name="connsiteX2" fmla="*/ 1019622 w 2879725"/>
              <a:gd name="connsiteY2" fmla="*/ 92433 h 358140"/>
              <a:gd name="connsiteX3" fmla="*/ 1010920 w 2879725"/>
              <a:gd name="connsiteY3" fmla="*/ 178752 h 358140"/>
              <a:gd name="connsiteX4" fmla="*/ 1019622 w 2879725"/>
              <a:gd name="connsiteY4" fmla="*/ 265071 h 358140"/>
              <a:gd name="connsiteX5" fmla="*/ 1020719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735 w 2879725"/>
              <a:gd name="connsiteY12" fmla="*/ 268605 h 358140"/>
              <a:gd name="connsiteX13" fmla="*/ 1858833 w 2879725"/>
              <a:gd name="connsiteY13" fmla="*/ 265071 h 358140"/>
              <a:gd name="connsiteX14" fmla="*/ 1867534 w 2879725"/>
              <a:gd name="connsiteY14" fmla="*/ 178752 h 358140"/>
              <a:gd name="connsiteX15" fmla="*/ 1858833 w 2879725"/>
              <a:gd name="connsiteY15" fmla="*/ 92433 h 358140"/>
              <a:gd name="connsiteX16" fmla="*/ 1857933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522" y="89535"/>
                </a:lnTo>
                <a:lnTo>
                  <a:pt x="1019622" y="92433"/>
                </a:lnTo>
                <a:cubicBezTo>
                  <a:pt x="1013917" y="120315"/>
                  <a:pt x="1010920" y="149184"/>
                  <a:pt x="1010920" y="178752"/>
                </a:cubicBezTo>
                <a:cubicBezTo>
                  <a:pt x="1010920" y="208320"/>
                  <a:pt x="1013917" y="237189"/>
                  <a:pt x="1019622" y="265071"/>
                </a:cubicBezTo>
                <a:lnTo>
                  <a:pt x="1020719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735" y="268605"/>
                </a:lnTo>
                <a:lnTo>
                  <a:pt x="1858833" y="265071"/>
                </a:lnTo>
                <a:cubicBezTo>
                  <a:pt x="1864538" y="237189"/>
                  <a:pt x="1867534" y="208320"/>
                  <a:pt x="1867534" y="178752"/>
                </a:cubicBezTo>
                <a:cubicBezTo>
                  <a:pt x="1867534" y="149184"/>
                  <a:pt x="1864538" y="120315"/>
                  <a:pt x="1858833" y="92433"/>
                </a:cubicBezTo>
                <a:lnTo>
                  <a:pt x="1857933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7533024" y="3694594"/>
            <a:ext cx="2882336" cy="358465"/>
          </a:xfrm>
          <a:custGeom>
            <a:avLst/>
            <a:gdLst>
              <a:gd name="connsiteX0" fmla="*/ 0 w 2879725"/>
              <a:gd name="connsiteY0" fmla="*/ 89535 h 358140"/>
              <a:gd name="connsiteX1" fmla="*/ 1020324 w 2879725"/>
              <a:gd name="connsiteY1" fmla="*/ 89535 h 358140"/>
              <a:gd name="connsiteX2" fmla="*/ 1019622 w 2879725"/>
              <a:gd name="connsiteY2" fmla="*/ 91798 h 358140"/>
              <a:gd name="connsiteX3" fmla="*/ 1010920 w 2879725"/>
              <a:gd name="connsiteY3" fmla="*/ 178117 h 358140"/>
              <a:gd name="connsiteX4" fmla="*/ 1019622 w 2879725"/>
              <a:gd name="connsiteY4" fmla="*/ 264436 h 358140"/>
              <a:gd name="connsiteX5" fmla="*/ 1020916 w 2879725"/>
              <a:gd name="connsiteY5" fmla="*/ 268605 h 358140"/>
              <a:gd name="connsiteX6" fmla="*/ 0 w 2879725"/>
              <a:gd name="connsiteY6" fmla="*/ 268605 h 358140"/>
              <a:gd name="connsiteX7" fmla="*/ 89535 w 2879725"/>
              <a:gd name="connsiteY7" fmla="*/ 179070 h 358140"/>
              <a:gd name="connsiteX8" fmla="*/ 2700655 w 2879725"/>
              <a:gd name="connsiteY8" fmla="*/ 0 h 358140"/>
              <a:gd name="connsiteX9" fmla="*/ 2879725 w 2879725"/>
              <a:gd name="connsiteY9" fmla="*/ 179070 h 358140"/>
              <a:gd name="connsiteX10" fmla="*/ 2700655 w 2879725"/>
              <a:gd name="connsiteY10" fmla="*/ 358140 h 358140"/>
              <a:gd name="connsiteX11" fmla="*/ 2700655 w 2879725"/>
              <a:gd name="connsiteY11" fmla="*/ 268605 h 358140"/>
              <a:gd name="connsiteX12" fmla="*/ 1857538 w 2879725"/>
              <a:gd name="connsiteY12" fmla="*/ 268605 h 358140"/>
              <a:gd name="connsiteX13" fmla="*/ 1858832 w 2879725"/>
              <a:gd name="connsiteY13" fmla="*/ 264436 h 358140"/>
              <a:gd name="connsiteX14" fmla="*/ 1867534 w 2879725"/>
              <a:gd name="connsiteY14" fmla="*/ 178117 h 358140"/>
              <a:gd name="connsiteX15" fmla="*/ 1858832 w 2879725"/>
              <a:gd name="connsiteY15" fmla="*/ 91798 h 358140"/>
              <a:gd name="connsiteX16" fmla="*/ 1858130 w 2879725"/>
              <a:gd name="connsiteY16" fmla="*/ 89535 h 358140"/>
              <a:gd name="connsiteX17" fmla="*/ 2700655 w 2879725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79725" h="358140">
                <a:moveTo>
                  <a:pt x="0" y="89535"/>
                </a:moveTo>
                <a:lnTo>
                  <a:pt x="1020324" y="89535"/>
                </a:lnTo>
                <a:lnTo>
                  <a:pt x="1019622" y="91798"/>
                </a:lnTo>
                <a:cubicBezTo>
                  <a:pt x="1013916" y="119680"/>
                  <a:pt x="1010920" y="148549"/>
                  <a:pt x="1010920" y="178117"/>
                </a:cubicBezTo>
                <a:cubicBezTo>
                  <a:pt x="1010920" y="207685"/>
                  <a:pt x="1013916" y="236554"/>
                  <a:pt x="1019622" y="264436"/>
                </a:cubicBezTo>
                <a:lnTo>
                  <a:pt x="1020916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2700655" y="0"/>
                </a:moveTo>
                <a:lnTo>
                  <a:pt x="2879725" y="179070"/>
                </a:lnTo>
                <a:lnTo>
                  <a:pt x="2700655" y="358140"/>
                </a:lnTo>
                <a:lnTo>
                  <a:pt x="2700655" y="268605"/>
                </a:lnTo>
                <a:lnTo>
                  <a:pt x="1857538" y="268605"/>
                </a:lnTo>
                <a:lnTo>
                  <a:pt x="1858832" y="264436"/>
                </a:lnTo>
                <a:cubicBezTo>
                  <a:pt x="1864538" y="236554"/>
                  <a:pt x="1867534" y="207685"/>
                  <a:pt x="1867534" y="178117"/>
                </a:cubicBezTo>
                <a:cubicBezTo>
                  <a:pt x="1867534" y="148549"/>
                  <a:pt x="1864538" y="119680"/>
                  <a:pt x="1858832" y="91798"/>
                </a:cubicBezTo>
                <a:lnTo>
                  <a:pt x="1858130" y="89535"/>
                </a:lnTo>
                <a:lnTo>
                  <a:pt x="2700655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2811332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5694304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8576640" y="3475321"/>
            <a:ext cx="795105" cy="79510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1654584" y="1411606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On August 5, 2011, S&amp;P downgraded the U.S. credit rating, causing market turmoil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1654810" y="2758440"/>
            <a:ext cx="3270885" cy="3162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First time Rating Downgrade</a:t>
            </a:r>
            <a:endParaRPr lang="en-US" altLang="zh-CN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7419256" y="1410335"/>
            <a:ext cx="3109872" cy="11681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The U.S. credit rating downgrade impacted global economies, including Europe and Asia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7419256" y="2758391"/>
            <a:ext cx="3109872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Global Impacts</a:t>
            </a:r>
            <a:endParaRPr lang="en-US" altLang="zh-CN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2"/>
            </p:custDataLst>
          </p:nvPr>
        </p:nvSpPr>
        <p:spPr>
          <a:xfrm>
            <a:off x="4536920" y="5169766"/>
            <a:ext cx="3109238" cy="11688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After the downgrade, investor confidence in the U.S. fell, causing major market fluctuations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3"/>
            </p:custDataLst>
          </p:nvPr>
        </p:nvSpPr>
        <p:spPr>
          <a:xfrm>
            <a:off x="4536920" y="4672745"/>
            <a:ext cx="3109238" cy="31651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Loss of Market Confidence</a:t>
            </a:r>
            <a:endParaRPr lang="en-US" altLang="zh-CN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40" name="图片 3" descr="32313538333935363b32313538333934333bb6d4bbb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11803" y="3721924"/>
            <a:ext cx="324294" cy="324294"/>
          </a:xfrm>
          <a:prstGeom prst="rect">
            <a:avLst/>
          </a:prstGeom>
        </p:spPr>
      </p:pic>
      <p:pic>
        <p:nvPicPr>
          <p:cNvPr id="41" name="图片 13" descr="32313538333935363b32313538333934373bcec4bcfebcd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9467" y="3723195"/>
            <a:ext cx="324294" cy="324294"/>
          </a:xfrm>
          <a:prstGeom prst="rect">
            <a:avLst/>
          </a:prstGeom>
        </p:spPr>
      </p:pic>
      <p:pic>
        <p:nvPicPr>
          <p:cNvPr id="42" name="图片 21" descr="32313538333935363b32313538333935353bb3a4c6aab6c1ceef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46495" y="3710484"/>
            <a:ext cx="324304" cy="324304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Covid-19</a:t>
            </a:r>
            <a:br>
              <a:rPr lang="en-US" altLang="zh-CN"/>
            </a:br>
            <a:r>
              <a:rPr lang="en-US" altLang="zh-CN"/>
              <a:t>in 2020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360045"/>
            <a:ext cx="5648960" cy="720090"/>
          </a:xfrm>
        </p:spPr>
        <p:txBody>
          <a:bodyPr lIns="0" tIns="0" rIns="0" bIns="0" anchor="b">
            <a:normAutofit fontScale="90000"/>
          </a:bodyPr>
          <a:lstStyle/>
          <a:p>
            <a:pPr algn="l"/>
            <a:r>
              <a:rPr lang="zh-CN" altLang="en-US"/>
              <a:t>Worries</a:t>
            </a:r>
            <a:r>
              <a:rPr lang="en-US" altLang="zh-CN"/>
              <a:t> - </a:t>
            </a:r>
            <a:r>
              <a:rPr lang="zh-CN" altLang="en-US"/>
              <a:t>global recession</a:t>
            </a:r>
            <a:endParaRPr lang="zh-CN" altLang="en-US"/>
          </a:p>
        </p:txBody>
      </p:sp>
      <p:pic>
        <p:nvPicPr>
          <p:cNvPr id="4" name="图片 3" descr="/data/temp/dc473176-7479-11ef-bd7e-f2602d7d7e5d.jpg@base@tag=imgScale&amp;m=1&amp;w=1453&amp;h=1904&amp;q=95dc473176-7479-11ef-bd7e-f2602d7d7e5d"/>
          <p:cNvPicPr/>
          <p:nvPr>
            <p:custDataLst>
              <p:tags r:id="rId2"/>
            </p:custDataLst>
          </p:nvPr>
        </p:nvPicPr>
        <p:blipFill>
          <a:blip r:embed="rId3"/>
          <a:srcRect l="11838" r="11838"/>
        </p:blipFill>
        <p:spPr>
          <a:xfrm>
            <a:off x="6957695" y="0"/>
            <a:ext cx="5234305" cy="6858000"/>
          </a:xfrm>
          <a:prstGeom prst="rect">
            <a:avLst/>
          </a:prstGeom>
          <a:blipFill rotWithShape="1">
            <a:blip r:embed="rId4"/>
            <a:stretch>
              <a:fillRect t="-1000" r="-1000" b="-1000"/>
            </a:stretch>
          </a:blip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76018" y="2077460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Pandemic lockdowns disrupted global supply chains, causing shortages and production delays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676018" y="1713605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Supply chain disruption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720343" y="1765040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676653" y="3689725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Travel restrictions and reduced travel nearly collapsed the tourism industry, impacting the economy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676653" y="3325870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Collapse of the tourism industry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720343" y="3392545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677288" y="5301990"/>
            <a:ext cx="4300220" cy="10394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Pandemic uncertainty caused severe market fluctuations, eroded investor confidence, and spread panic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1677288" y="4938135"/>
            <a:ext cx="4300220" cy="3225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</a:rPr>
              <a:t>Increased market volatility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720343" y="5002905"/>
            <a:ext cx="667385" cy="667385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>
          <a:xfrm rot="16200000">
            <a:off x="3895090" y="-1506220"/>
            <a:ext cx="1428750" cy="4603115"/>
          </a:xfrm>
        </p:spPr>
        <p:txBody>
          <a:bodyPr/>
          <a:lstStyle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79" name="圆角矩形 78"/>
          <p:cNvSpPr/>
          <p:nvPr>
            <p:custDataLst>
              <p:tags r:id="rId2"/>
            </p:custDataLst>
          </p:nvPr>
        </p:nvSpPr>
        <p:spPr>
          <a:xfrm>
            <a:off x="5802630" y="45593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15" name="序号"/>
          <p:cNvSpPr txBox="1"/>
          <p:nvPr>
            <p:custDataLst>
              <p:tags r:id="rId3"/>
            </p:custDataLst>
          </p:nvPr>
        </p:nvSpPr>
        <p:spPr>
          <a:xfrm>
            <a:off x="6009005" y="492125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01.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16" name="标题"/>
          <p:cNvSpPr txBox="1"/>
          <p:nvPr>
            <p:custDataLst>
              <p:tags r:id="rId4"/>
            </p:custDataLst>
          </p:nvPr>
        </p:nvSpPr>
        <p:spPr>
          <a:xfrm>
            <a:off x="6830695" y="494030"/>
            <a:ext cx="420878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Asian Financial Crisis in 1997.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5802630" y="147193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11" name="序号"/>
          <p:cNvSpPr txBox="1"/>
          <p:nvPr>
            <p:custDataLst>
              <p:tags r:id="rId6"/>
            </p:custDataLst>
          </p:nvPr>
        </p:nvSpPr>
        <p:spPr>
          <a:xfrm>
            <a:off x="6009005" y="1508125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02.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17" name="标题"/>
          <p:cNvSpPr txBox="1"/>
          <p:nvPr>
            <p:custDataLst>
              <p:tags r:id="rId7"/>
            </p:custDataLst>
          </p:nvPr>
        </p:nvSpPr>
        <p:spPr>
          <a:xfrm>
            <a:off x="6830695" y="1510030"/>
            <a:ext cx="420878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Black Monday in 1998.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5802630" y="248856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0" name="序号"/>
          <p:cNvSpPr txBox="1"/>
          <p:nvPr>
            <p:custDataLst>
              <p:tags r:id="rId9"/>
            </p:custDataLst>
          </p:nvPr>
        </p:nvSpPr>
        <p:spPr>
          <a:xfrm>
            <a:off x="6009005" y="2524760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03.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10"/>
            </p:custDataLst>
          </p:nvPr>
        </p:nvSpPr>
        <p:spPr>
          <a:xfrm>
            <a:off x="6830695" y="2526665"/>
            <a:ext cx="526415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Bursting of the Dot-Com Bubble in 2000.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11"/>
            </p:custDataLst>
          </p:nvPr>
        </p:nvSpPr>
        <p:spPr>
          <a:xfrm>
            <a:off x="5802630" y="350520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4" name="序号"/>
          <p:cNvSpPr txBox="1"/>
          <p:nvPr>
            <p:custDataLst>
              <p:tags r:id="rId12"/>
            </p:custDataLst>
          </p:nvPr>
        </p:nvSpPr>
        <p:spPr>
          <a:xfrm>
            <a:off x="6009005" y="3541395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04.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25" name="标题"/>
          <p:cNvSpPr txBox="1"/>
          <p:nvPr>
            <p:custDataLst>
              <p:tags r:id="rId13"/>
            </p:custDataLst>
          </p:nvPr>
        </p:nvSpPr>
        <p:spPr>
          <a:xfrm>
            <a:off x="6830695" y="3543300"/>
            <a:ext cx="420878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The Great Recession in 2008.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14"/>
            </p:custDataLst>
          </p:nvPr>
        </p:nvSpPr>
        <p:spPr>
          <a:xfrm>
            <a:off x="5802630" y="4521835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9" name="序号"/>
          <p:cNvSpPr txBox="1"/>
          <p:nvPr>
            <p:custDataLst>
              <p:tags r:id="rId15"/>
            </p:custDataLst>
          </p:nvPr>
        </p:nvSpPr>
        <p:spPr>
          <a:xfrm>
            <a:off x="6009005" y="4558030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05.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12" name="标题"/>
          <p:cNvSpPr txBox="1"/>
          <p:nvPr>
            <p:custDataLst>
              <p:tags r:id="rId16"/>
            </p:custDataLst>
          </p:nvPr>
        </p:nvSpPr>
        <p:spPr>
          <a:xfrm>
            <a:off x="6830695" y="4559935"/>
            <a:ext cx="420878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Black Monday in 2011.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17"/>
            </p:custDataLst>
          </p:nvPr>
        </p:nvSpPr>
        <p:spPr>
          <a:xfrm>
            <a:off x="5802630" y="5538470"/>
            <a:ext cx="5400040" cy="86423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10000"/>
                </a:schemeClr>
              </a:gs>
              <a:gs pos="8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alpha val="65000"/>
                  </a:schemeClr>
                </a:gs>
                <a:gs pos="8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微软雅黑" charset="-122"/>
            </a:endParaRPr>
          </a:p>
        </p:txBody>
      </p:sp>
      <p:sp>
        <p:nvSpPr>
          <p:cNvPr id="27" name="序号"/>
          <p:cNvSpPr txBox="1"/>
          <p:nvPr>
            <p:custDataLst>
              <p:tags r:id="rId18"/>
            </p:custDataLst>
          </p:nvPr>
        </p:nvSpPr>
        <p:spPr>
          <a:xfrm>
            <a:off x="6009005" y="5574665"/>
            <a:ext cx="804545" cy="792480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noAutofit/>
          </a:bodyPr>
          <a:lstStyle/>
          <a:p>
            <a:pPr lvl="0" algn="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j-ea"/>
                <a:ea typeface="+mj-ea"/>
                <a:cs typeface="微软雅黑" charset="-122"/>
                <a:sym typeface="+mn-ea"/>
              </a:rPr>
              <a:t>06.</a:t>
            </a:r>
            <a:endParaRPr lang="en-US" altLang="zh-CN" sz="2400" b="1">
              <a:solidFill>
                <a:schemeClr val="accent1"/>
              </a:solidFill>
              <a:latin typeface="+mj-ea"/>
              <a:ea typeface="+mj-ea"/>
              <a:cs typeface="微软雅黑" charset="-122"/>
              <a:sym typeface="+mn-ea"/>
            </a:endParaRPr>
          </a:p>
        </p:txBody>
      </p:sp>
      <p:sp>
        <p:nvSpPr>
          <p:cNvPr id="28" name="标题"/>
          <p:cNvSpPr txBox="1"/>
          <p:nvPr>
            <p:custDataLst>
              <p:tags r:id="rId19"/>
            </p:custDataLst>
          </p:nvPr>
        </p:nvSpPr>
        <p:spPr>
          <a:xfrm>
            <a:off x="6830695" y="5576570"/>
            <a:ext cx="4208780" cy="7886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latin typeface="+mj-ea"/>
                <a:ea typeface="+mj-ea"/>
                <a:cs typeface="微软雅黑" charset="-122"/>
                <a:sym typeface="+mn-ea"/>
              </a:rPr>
              <a:t>Covid-19 in 2020</a:t>
            </a:r>
            <a:endParaRPr lang="en-US" altLang="zh-CN" sz="2000" b="1">
              <a:latin typeface="+mj-ea"/>
              <a:ea typeface="+mj-ea"/>
              <a:cs typeface="微软雅黑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>
          <a:xfrm>
            <a:off x="550545" y="3958590"/>
            <a:ext cx="10419080" cy="2279650"/>
          </a:xfrm>
        </p:spPr>
        <p:txBody>
          <a:bodyPr>
            <a:noAutofit/>
          </a:bodyPr>
          <a:lstStyle/>
          <a:p>
            <a:r>
              <a:rPr lang="en-US" altLang="zh-CN" sz="6000"/>
              <a:t>The Asian Financial Crisis</a:t>
            </a:r>
            <a:br>
              <a:rPr lang="en-US" altLang="zh-CN" sz="6000"/>
            </a:br>
            <a:r>
              <a:rPr lang="en-US" altLang="zh-CN" sz="6000"/>
              <a:t>in 1997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dirty="0"/>
              <a:t>Causes:</a:t>
            </a:r>
            <a:endParaRPr lang="en-US" altLang="zh-CN" dirty="0"/>
          </a:p>
        </p:txBody>
      </p:sp>
      <p:pic>
        <p:nvPicPr>
          <p:cNvPr id="31" name="图片 30" descr="/data/temp/da017a65-7479-11ef-bd7e-f2602d7d7e5d.jpg@base@tag=imgScale&amp;m=1&amp;w=692&amp;h=721&amp;q=95da017a65-7479-11ef-bd7e-f2602d7d7e5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2687" r="15883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da0179ac-7479-11ef-bd7e-f2602d7d7e5d.jpg@base@tag=imgScale&amp;m=1&amp;w=692&amp;h=721&amp;q=95da0179ac-7479-11ef-bd7e-f2602d7d7e5d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6604" r="16604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da017b0d-7479-11ef-bd7e-f2602d7d7e5d.jpg@base@tag=imgScale&amp;m=1&amp;w=692&amp;h=719&amp;q=95da017b0d-7479-11ef-bd7e-f2602d7d7e5d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9024" r="9024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In July 1997, Thailand abandoned its fixed exchange rate system</a:t>
            </a:r>
            <a:r>
              <a:rPr lang="en-US" altLang="zh-CN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Currency Devaluation </a:t>
            </a:r>
            <a:endParaRPr lang="en-US" altLang="zh-CN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392235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Before the Crisis, several Asian countries experienced short-term capital flows.</a:t>
            </a:r>
            <a:endParaRPr lang="en-US" altLang="zh-CN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797788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Capital Flows</a:t>
            </a:r>
            <a:endParaRPr lang="en-US" altLang="zh-CN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1636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Many asian banks and corporate burdened with high levels of debts.</a:t>
            </a:r>
            <a:endParaRPr lang="en-US" altLang="zh-CN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81255" y="377620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Debt issue</a:t>
            </a:r>
            <a:endParaRPr lang="en-US" altLang="zh-CN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d9e6e244-7479-11ef-9ca5-86ffa589282a.jpg@base@tag=imgScale&amp;m=1&amp;w=3384&amp;h=952&amp;q=95d9e6e244-7479-11ef-9ca5-86ffa589282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Impacts of Devaluation of Thai Baht</a:t>
            </a:r>
            <a:endParaRPr lang="en-US" altLang="zh-CN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4813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The devaluation of the Thai baht led to skyrocketing domestic prices in Thailand, decreased purchasing power, and social unrest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48130" y="4280535"/>
            <a:ext cx="255651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E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conomic</a:t>
            </a:r>
            <a:r>
              <a:rPr lang="en-US" altLang="zh-CN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 T</a:t>
            </a: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urmoil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8374380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The baht’s devaluation triggered currency devaluations across Asia, worsening the regional economic crisis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8374380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R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ipple 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ffects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61255" y="4740592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Currency devaluation raised investment costs and exchange rate risks for multinationals in Thailand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61255" y="4280852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Rising 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R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isks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Speculative </a:t>
            </a:r>
            <a:r>
              <a:rPr lang="en-US" altLang="zh-CN"/>
              <a:t>A</a:t>
            </a:r>
            <a:r>
              <a:rPr lang="zh-CN" altLang="en-US"/>
              <a:t>ttacks and </a:t>
            </a:r>
            <a:r>
              <a:rPr lang="en-US" altLang="zh-CN"/>
              <a:t>P</a:t>
            </a:r>
            <a:r>
              <a:rPr lang="zh-CN" altLang="en-US"/>
              <a:t>olitical </a:t>
            </a:r>
            <a:r>
              <a:rPr lang="en-US" altLang="zh-CN"/>
              <a:t>I</a:t>
            </a:r>
            <a:r>
              <a:rPr lang="zh-CN" altLang="en-US"/>
              <a:t>nstability</a:t>
            </a:r>
            <a:endParaRPr lang="zh-CN" altLang="en-US"/>
          </a:p>
        </p:txBody>
      </p:sp>
      <p:sp>
        <p:nvSpPr>
          <p:cNvPr id="2" name="Rectangle 14_#color-804&amp;11266"/>
          <p:cNvSpPr/>
          <p:nvPr>
            <p:custDataLst>
              <p:tags r:id="rId2"/>
            </p:custDataLst>
          </p:nvPr>
        </p:nvSpPr>
        <p:spPr>
          <a:xfrm>
            <a:off x="697116" y="2179320"/>
            <a:ext cx="3348000" cy="3374136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4" name="Rectangle 14_#color-804&amp;11267"/>
          <p:cNvSpPr/>
          <p:nvPr>
            <p:custDataLst>
              <p:tags r:id="rId3"/>
            </p:custDataLst>
          </p:nvPr>
        </p:nvSpPr>
        <p:spPr>
          <a:xfrm>
            <a:off x="8148206" y="2188210"/>
            <a:ext cx="3348000" cy="3355848"/>
          </a:xfrm>
          <a:prstGeom prst="roundRect">
            <a:avLst>
              <a:gd name="adj" fmla="val 9483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5" name="Rectangle 14_#color_$accent1_$accent2-804&amp;11259"/>
          <p:cNvSpPr/>
          <p:nvPr>
            <p:custDataLst>
              <p:tags r:id="rId4"/>
            </p:custDataLst>
          </p:nvPr>
        </p:nvSpPr>
        <p:spPr>
          <a:xfrm>
            <a:off x="4422661" y="1950085"/>
            <a:ext cx="3347720" cy="3831590"/>
          </a:xfrm>
          <a:prstGeom prst="roundRect">
            <a:avLst>
              <a:gd name="adj" fmla="val 948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" name="Rectangle 41749_#color_$accent1_$accent2-804&amp;11269"/>
          <p:cNvSpPr/>
          <p:nvPr>
            <p:custDataLst>
              <p:tags r:id="rId5"/>
            </p:custDataLst>
          </p:nvPr>
        </p:nvSpPr>
        <p:spPr>
          <a:xfrm>
            <a:off x="862509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Indonesia</a:t>
            </a: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Rectangle 41748_#color_$accent1_$accent2-804&amp;11268"/>
          <p:cNvSpPr/>
          <p:nvPr>
            <p:custDataLst>
              <p:tags r:id="rId6"/>
            </p:custDataLst>
          </p:nvPr>
        </p:nvSpPr>
        <p:spPr>
          <a:xfrm>
            <a:off x="1174001" y="2988945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2400" tIns="108000" rIns="525600" bIns="0">
            <a:noAutofit/>
          </a:bodyPr>
          <a:p>
            <a:pPr algn="ctr"/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Thai</a:t>
            </a: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2125866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9577591" y="2383790"/>
            <a:ext cx="490220" cy="450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494281" y="3881755"/>
            <a:ext cx="2656703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The crisis devalued the rupiah, causing social unrest and the fall of Suharto’s regime</a:t>
            </a:r>
            <a:r>
              <a:rPr lang="en-US" altLang="zh-CN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.</a:t>
            </a:r>
            <a:endParaRPr lang="en-US" altLang="zh-CN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042556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In 1997, speculative attacks on the baht led to its devaluation and the Asian Financial Crisis</a:t>
            </a:r>
            <a:endParaRPr lang="zh-CN" altLang="en-US" sz="14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5851411" y="2383790"/>
            <a:ext cx="490220" cy="4502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768101" y="3881755"/>
            <a:ext cx="2656702" cy="13106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Korea faced severe pressure, accepted IMF aid, and saw increased political instability.</a:t>
            </a:r>
            <a:endParaRPr lang="zh-CN" altLang="en-US" sz="14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Rectangle 41747_#color-804&amp;11260"/>
          <p:cNvSpPr/>
          <p:nvPr>
            <p:custDataLst>
              <p:tags r:id="rId13"/>
            </p:custDataLst>
          </p:nvPr>
        </p:nvSpPr>
        <p:spPr>
          <a:xfrm>
            <a:off x="4898911" y="2988310"/>
            <a:ext cx="2871216" cy="630936"/>
          </a:xfrm>
          <a:custGeom>
            <a:avLst/>
            <a:gdLst/>
            <a:ahLst/>
            <a:cxnLst/>
            <a:rect l="l" t="t" r="r" b="b"/>
            <a:pathLst>
              <a:path w="2871216" h="630936">
                <a:moveTo>
                  <a:pt x="0" y="128016"/>
                </a:moveTo>
                <a:cubicBezTo>
                  <a:pt x="0" y="54864"/>
                  <a:pt x="54864" y="0"/>
                  <a:pt x="128016" y="0"/>
                </a:cubicBezTo>
                <a:lnTo>
                  <a:pt x="2871216" y="0"/>
                </a:lnTo>
                <a:lnTo>
                  <a:pt x="2871216" y="630936"/>
                </a:lnTo>
                <a:lnTo>
                  <a:pt x="128016" y="630936"/>
                </a:lnTo>
                <a:cubicBezTo>
                  <a:pt x="54864" y="630936"/>
                  <a:pt x="0" y="576072"/>
                  <a:pt x="0" y="512064"/>
                </a:cubicBezTo>
                <a:lnTo>
                  <a:pt x="0" y="128016"/>
                </a:lnTo>
              </a:path>
            </a:pathLst>
          </a:custGeom>
          <a:solidFill>
            <a:schemeClr val="lt1"/>
          </a:solidFill>
        </p:spPr>
        <p:txBody>
          <a:bodyPr wrap="square" lIns="32400" tIns="108000" rIns="551688" bIns="0">
            <a:noAutofit/>
          </a:bodyPr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Korean </a:t>
            </a:r>
            <a:endParaRPr lang="en-US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1745" y="6022975"/>
            <a:ext cx="651002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chemeClr val="tx1"/>
                </a:solidFill>
              </a:rPr>
              <a:t>Slowdown in Asia affected U.S. trade and investment.</a:t>
            </a:r>
            <a:endParaRPr lang="en-US" altLang="zh-CN" sz="1600">
              <a:solidFill>
                <a:schemeClr val="tx1"/>
              </a:solidFill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Black Monday</a:t>
            </a:r>
            <a:br>
              <a:rPr lang="en-US" altLang="zh-CN"/>
            </a:br>
            <a:r>
              <a:rPr lang="en-US" altLang="zh-CN"/>
              <a:t>in 1998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Dow Jones Industrial Average plummeted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In 1998, Russia’s debt freeze sparked global panic and a sharp drop in the Dow Jones Index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65" y="2832735"/>
            <a:ext cx="2976245" cy="4552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Russian </a:t>
            </a: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D</a:t>
            </a: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ebt </a:t>
            </a: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D</a:t>
            </a: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efault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LTCM’s near-bankruptcy triggered a global financial chain reaction and worsened stock market turmoil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</a:rPr>
              <a:t>LTCM Crisis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Fears of an economic downturn led to a stock sell-off and a Dow Jones crash on Black Monday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chemeClr val="accent1"/>
                </a:solidFill>
                <a:latin typeface="+mn-ea"/>
                <a:cs typeface="+mn-ea"/>
              </a:rPr>
              <a:t>Loss Confidence</a:t>
            </a:r>
            <a:endParaRPr lang="en-US" altLang="zh-CN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4"/>
            <p:custDataLst>
              <p:tags r:id="rId1"/>
            </p:custDataLst>
          </p:nvPr>
        </p:nvSpPr>
        <p:spPr/>
        <p:txBody>
          <a:bodyPr>
            <a:normAutofit fontScale="85000"/>
          </a:bodyPr>
          <a:lstStyle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Dot-Com Bubble </a:t>
            </a:r>
            <a:br>
              <a:rPr lang="en-US" altLang="zh-CN">
                <a:sym typeface="+mn-ea"/>
              </a:rPr>
            </a:br>
            <a:r>
              <a:rPr lang="en-US" altLang="zh-CN">
                <a:sym typeface="+mn-ea"/>
              </a:rPr>
              <a:t>in 2000</a:t>
            </a:r>
            <a:endParaRPr lang="zh-CN" altLang="en-US"/>
          </a:p>
        </p:txBody>
      </p:sp>
      <p:pic>
        <p:nvPicPr>
          <p:cNvPr id="3" name="图片 2" descr="截屏2024-09-16 18.53.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3795" y="269240"/>
            <a:ext cx="4726940" cy="2432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2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897_6*l_h_i*1_2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2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3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897_6*l_h_i*1_3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3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4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897_6*l_h_i*1_4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4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5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897_6*l_h_i*1_5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5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6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6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2"/>
  <p:tag name="KSO_WM_UNIT_ID" val="custom20230897_6*l_h_i*1_6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6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SLIDE_ID" val="custom20230897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897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8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68269984*ai_v1.4.2.240611_ONLINE*1726525213385_52.122_4134fde964d5-slide-4"/>
  <p:tag name="KSO_WM_UNIT_LINE_FILL_TYPE" val="2"/>
  <p:tag name="KSO_WM_UNIT_USESOURCEFORMAT_APPLY" val="0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858875092*ai_v1.4.2.240611_ONLINE*1726525213385_52.122_4134fde964d5-slide-4"/>
  <p:tag name="KSO_WM_UNIT_LINE_FILL_TYPE" val="2"/>
  <p:tag name="KSO_WM_UNIT_USESOURCEFORMAT_APPLY" val="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221890071*ai_v1.4.2.240611_ONLINE*1726525213385_52.122_4134fde964d5-slide-4"/>
  <p:tag name="KSO_WM_UNIT_LINE_FILL_TYPE" val="2"/>
  <p:tag name="KSO_WM_UNIT_USESOURCEFORMAT_APPLY" val="0"/>
</p:tagLst>
</file>

<file path=ppt/tags/tag1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1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0"/>
</p:tagLst>
</file>

<file path=ppt/tags/tag1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3245669291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36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MH_PIC_SOURCE_TYPE" val="generate_slide_ai*VCG41N689650974*ai_v1.4.2.240611_ONLINE*1726525213385_52.122_4134fde964d5-slide-5"/>
</p:tagLst>
</file>

<file path=ppt/tags/tag1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7496062992123,&quot;left&quot;:121.9,&quot;top&quot;:337.0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745.9*95.95"/>
  <p:tag name="KSO_WM_SLIDE_POSITION" val="121.9*373.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添加标题"/>
  <p:tag name="KSO_WM_UNIT_FILL_TYPE" val="3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USESOURCEFORMAT_APPLY" val="0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输入项正文，文字是您思想的提炼，请尽量言简意赅的阐述观点。单击此处输入项正文，文字是您思想的提炼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01.70001220703125,&quot;left&quot;:54.73101141501593,&quot;top&quot;:153.54999389648438,&quot;width&quot;:850.6500244140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62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left&quot;:54.85,&quot;top&quot;:131.90000610351564,&quot;width&quot;:850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897"/>
  <p:tag name="KSO_WM_SLIDE_LAYOUT" val="a_l"/>
  <p:tag name="KSO_WM_SLIDE_LAYOUT_CNT" val="1_1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8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465974534*ai_v1.4.2.240611_ONLINE*1726525213385_52.122_4134fde964d5-slide-12"/>
  <p:tag name="KSO_WM_UNIT_LINE_FILL_TYPE" val="2"/>
  <p:tag name="KSO_WM_UNIT_USESOURCEFORMAT_APPLY" val="0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687694970*ai_v1.4.2.240611_ONLINE*1726525213385_52.122_4134fde964d5-slide-12"/>
  <p:tag name="KSO_WM_UNIT_LINE_FILL_TYPE" val="2"/>
  <p:tag name="KSO_WM_UNIT_USESOURCEFORMAT_APPLY" val="0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07922694*ai_v1.4.2.240611_ONLINE*1726525213385_52.122_4134fde964d5-slide-12"/>
  <p:tag name="KSO_WM_UNIT_LINE_FILL_TYPE" val="2"/>
  <p:tag name="KSO_WM_UNIT_USESOURCEFORMAT_APPLY" val="0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left&quot;:54.79471220241758,&quot;top&quot;:144.46043119655823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00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203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6_2*l_h_f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6_2*l_h_a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0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6_2*l_h_f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6_2*l_h_a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0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6_2*l_h_f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0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6_2*l_h_a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0"/>
  <p:tag name="KSO_WM_UNIT_PRESET_TEXT" val="此处添加项标题内容"/>
  <p:tag name="KSO_WM_UNIT_TEXT_FILL_FORE_SCHEMECOLOR_INDEX" val="1"/>
  <p:tag name="KSO_WM_UNIT_TEXT_FILL_TYPE" val="1"/>
  <p:tag name="KSO_WM_UNIT_USESOURCEFORMAT_APPLY" val="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2*l_h_i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2*l_h_i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2*l_h_i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48.25323486328125,&quot;left&quot;:54.75,&quot;top&quot;:121.13605973371368,&quot;width&quot;:850.460157480314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30897"/>
  <p:tag name="KSO_WM_SLIDE_ID" val="diagram20233186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50.394*348.253"/>
  <p:tag name="KSO_WM_SLIDE_POSITION" val="54.75*121.133"/>
</p:tagLst>
</file>

<file path=ppt/tags/tag21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217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m1-1"/>
  <p:tag name="KSO_WM_UNIT_TYPE" val="a"/>
  <p:tag name="KSO_WM_UNIT_INDEX" val="1"/>
  <p:tag name="KSO_WM_TEMPLATE_INDEX" val="20233265"/>
  <p:tag name="KSO_WM_UNIT_ID" val="diagram20233265_4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1"/>
  <p:tag name="KSO_WM_UNIT_INDEX" val="1_1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20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1"/>
  <p:tag name="KSO_WM_UNIT_INDEX" val="1_2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1"/>
  <p:tag name="KSO_WM_UNIT_INDEX" val="1_3_1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1_2"/>
  <p:tag name="KSO_WM_UNIT_INDEX" val="1_1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2_2"/>
  <p:tag name="KSO_WM_UNIT_INDEX" val="1_2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DIAGRAM_VIRTUALLY_FRAME" val="{&quot;height&quot;:388.05157480314955,&quot;left&quot;:86.39507529912025,&quot;top&quot;:111.05,&quot;width&quot;:786.5572509765625}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YPE" val="m_h_i"/>
  <p:tag name="KSO_WM_DIAGRAM_VERSION" val="3"/>
  <p:tag name="KSO_WM_DIAGRAM_MAX_ITEMCNT" val="5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i*1_3_2"/>
  <p:tag name="KSO_WM_UNIT_INDEX" val="1_3_2"/>
  <p:tag name="KSO_WM_DIAGRAM_GROUP_CODE" val="m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1_1"/>
  <p:tag name="KSO_WM_UNIT_INDEX" val="1_1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1_1"/>
  <p:tag name="KSO_WM_UNIT_INDEX" val="1_1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3_1"/>
  <p:tag name="KSO_WM_UNIT_INDEX" val="1_3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3_1"/>
  <p:tag name="KSO_WM_UNIT_INDEX" val="1_3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f*1_2_1"/>
  <p:tag name="KSO_WM_UNIT_INDEX" val="1_2_1"/>
  <p:tag name="KSO_WM_DIAGRAM_GROUP_CODE" val="m1-1"/>
  <p:tag name="KSO_WM_UNIT_PRESET_TEXT" val="单击输入您的项正文，文字是思想的提炼，请尽量言简意赅的阐述观点。单击输入您的项正文，文字是思想的提炼"/>
  <p:tag name="KSO_WM_UNIT_TEXT_FILL_FORE_SCHEMECOLOR_INDEX" val="1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ID" val="diagram20233265_2*m_h_a*1_2_1"/>
  <p:tag name="KSO_WM_UNIT_INDEX" val="1_2_1"/>
  <p:tag name="KSO_WM_DIAGRAM_GROUP_CODE" val="m1-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4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3265_2*m_h_x*1_3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2*m_h_x*1_2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2*m_h_x*1_1_1"/>
  <p:tag name="KSO_WM_TEMPLATE_CATEGORY" val="diagram"/>
  <p:tag name="KSO_WM_TEMPLATE_INDEX" val="20233265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88.05157480314955,&quot;left&quot;:86.39507529912025,&quot;top&quot;:111.05,&quot;width&quot;:786.557250976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86.557*388.002"/>
  <p:tag name="KSO_WM_SLIDE_POSITION" val="86.3701*111.05"/>
  <p:tag name="KSO_WM_SLIDE_LAYOUT" val="a_m"/>
  <p:tag name="KSO_WM_SLIDE_LAYOUT_CNT" val="1_1"/>
  <p:tag name="KSO_WM_SPECIAL_SOURCE" val="bdnull"/>
  <p:tag name="KSO_WM_DIAGRAM_GROUP_CODE" val="m1-1"/>
  <p:tag name="KSO_WM_SLIDE_DIAGTYPE" val="m"/>
  <p:tag name="KSO_WM_TEMPLATE_INDEX" val="20230897"/>
  <p:tag name="KSO_WM_TEMPLATE_SUBCATEGORY" val="0"/>
  <p:tag name="KSO_WM_SLIDE_INDEX" val="4"/>
  <p:tag name="KSO_WM_TAG_VERSION" val="3.0"/>
  <p:tag name="KSO_WM_SLIDE_ID" val="diagram20233265_4"/>
  <p:tag name="KSO_WM_SLIDE_ITEM_CNT" val="5"/>
</p:tagLst>
</file>

<file path=ppt/tags/tag23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897_7*e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7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237.xml><?xml version="1.0" encoding="utf-8"?>
<p:tagLst xmlns:p="http://schemas.openxmlformats.org/presentationml/2006/main">
  <p:tag name="KSO_WM_SLIDE_ID" val="custom20230897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897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55.45&quot;,&quot;top&quot;:&quot;111.75&quot;,&quot;width&quot;:&quot;791.35&quot;,&quot;height&quot;:&quot;345.4&quot;}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6"/>
  <p:tag name="KSO_WM_TEMPLATE_INDEX" val="20232463"/>
  <p:tag name="KSO_WM_UNIT_ID" val="custom20232463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VALUE" val="1904*14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3_1*d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DIAGRAM_GROUP_CODE" val="l1-1"/>
  <p:tag name="MH_PIC_SOURCE_TYPE" val="generate_slide_ai*VCG41N968789976*ai_v1.4.2.240611_ONLINE*1726525213385_52.122_4134fde964d5-slide-22"/>
  <p:tag name="KSO_WM_UNIT_LINE_FORE_SCHEMECOLOR_INDEX" val="13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4_2*l_h_f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4_2*l_h_a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4_2*l_h_i*1_1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4_2*l_h_f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4_2*l_h_a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4_2*l_h_i*1_2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64_2*l_h_f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意简言赅地描述您的观点。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64_2*l_h_a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2464_2*l_h_i*1_3_1"/>
  <p:tag name="KSO_WM_TEMPLATE_CATEGORY" val="diagram"/>
  <p:tag name="KSO_WM_TEMPLATE_INDEX" val="20232464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5.6000061035156,&quot;left&quot;:56.7199151563269,&quot;top&quot;:134.3272016726516,&quot;width&quot;:413.95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0"/>
</p:tagLst>
</file>

<file path=ppt/tags/tag24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95*360.315"/>
  <p:tag name="KSO_WM_SLIDE_POSITION" val="56.7199*138.9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63_1"/>
  <p:tag name="KSO_WM_SLIDE_ITEM_CNT" val="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9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</p:tagLst>
</file>

<file path=ppt/tags/tag251.xml><?xml version="1.0" encoding="utf-8"?>
<p:tagLst xmlns:p="http://schemas.openxmlformats.org/presentationml/2006/main">
  <p:tag name="KSO_WM_SLIDE_ID" val="custom20230897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897"/>
  <p:tag name="KSO_WM_SLIDE_TYPE" val="endPage"/>
  <p:tag name="KSO_WM_SLIDE_SUBTYPE" val="pureTxt"/>
  <p:tag name="KSO_WM_SLIDE_LAYOUT" val="a"/>
  <p:tag name="KSO_WM_SLIDE_LAYOUT_CNT" val="1"/>
  <p:tag name="KSO_WM_SPECIAL_SOURCE" val="bdnull"/>
  <p:tag name="KSO_WM_SLIDE_CONTENT_AREA" val="{&quot;left&quot;:&quot;271.25&quot;,&quot;top&quot;:&quot;332.6&quot;,&quot;width&quot;:&quot;664.45&quot;,&quot;height&quot;:&quot;187.1&quot;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3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897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897"/>
</p:tagLst>
</file>

<file path=ppt/tags/tag9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897"/>
  <p:tag name="KSO_WM_SPECIAL_SOURCE" val="bdnull"/>
  <p:tag name="KSO_WM_TEMPLATE_THUMBS_INDEX" val="1、9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1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9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897_1*f*1"/>
  <p:tag name="KSO_WM_TEMPLATE_CATEGORY" val="custom"/>
  <p:tag name="KSO_WM_TEMPLATE_INDEX" val="20230897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SLIDE_ID" val="custom2023089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9"/>
  <p:tag name="KSO_WM_SLIDE_CONTENT_AREA" val="{&quot;left&quot;:&quot;271.25&quot;,&quot;top&quot;:&quot;332.6&quot;,&quot;width&quot;:&quot;664.45&quot;,&quot;height&quot;:&quot;187.1&quot;}"/>
</p:tagLst>
</file>

<file path=ppt/tags/tag9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897_6*a*1"/>
  <p:tag name="KSO_WM_TEMPLATE_CATEGORY" val="custom"/>
  <p:tag name="KSO_WM_TEMPLATE_INDEX" val="20230897"/>
  <p:tag name="KSO_WM_UNIT_LAYERLEVEL" val="1"/>
  <p:tag name="KSO_WM_TAG_VERSION" val="3.0"/>
  <p:tag name="KSO_WM_BEAUTIFY_FLAG" val="#wm#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897_6*l_h_i*1_1_1"/>
  <p:tag name="KSO_WM_TEMPLATE_CATEGORY" val="custom"/>
  <p:tag name="KSO_WM_TEMPLATE_INDEX" val="20230897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gradient&quot;:[{&quot;brightness&quot;:0,&quot;colorType&quot;:1,&quot;foreColorIndex&quot;:5,&quot;pos&quot;:0,&quot;transparency&quot;:0.8999999761581421},{&quot;brightness&quot;:0,&quot;colorType&quot;:1,&quot;foreColorIndex&quot;:5,&quot;pos&quot;:0.800000011920929,&quot;transparency&quot;:1}],&quot;type&quot;:3},&quot;glow&quot;:{&quot;colorType&quot;:0},&quot;line&quot;:{&quot;gradient&quot;:[{&quot;brightness&quot;:0,&quot;colorType&quot;:1,&quot;foreColorIndex&quot;:5,&quot;pos&quot;:0,&quot;transparency&quot;:0.3499999940395355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897_6*l_h_i*1_1_2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897"/>
  <p:tag name="KSO_WM_UNIT_LAYERLEVEL" val="1_1_1"/>
  <p:tag name="KSO_WM_TAG_VERSION" val="3.0"/>
  <p:tag name="KSO_WM_BEAUTIFY_FLAG" val="#wm#"/>
  <p:tag name="KSO_WM_DIAGRAM_GROUP_CODE" val="l1-1"/>
  <p:tag name="KSO_WM_UNIT_TYPE" val="l_h_a"/>
  <p:tag name="KSO_WM_UNIT_ID" val="custom20230897_6*l_h_a*1_1_1"/>
  <p:tag name="KSO_WM_DIAGRAM_VERSION" val="3"/>
  <p:tag name="KSO_WM_DIAGRAM_MAX_ITEMCNT" val="6"/>
  <p:tag name="KSO_WM_DIAGRAM_MIN_ITEMCNT" val="2"/>
  <p:tag name="KSO_WM_DIAGRAM_VIRTUALLY_FRAME" val="{&quot;height&quot;:468.25,&quot;left&quot;:456.8999938964844,&quot;top&quot;:35.9,&quot;width&quot;:495.45000610351565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62463F"/>
      </a:dk2>
      <a:lt2>
        <a:srgbClr val="ECE4E2"/>
      </a:lt2>
      <a:accent1>
        <a:srgbClr val="FF9D3D"/>
      </a:accent1>
      <a:accent2>
        <a:srgbClr val="FC8A64"/>
      </a:accent2>
      <a:accent3>
        <a:srgbClr val="F8778B"/>
      </a:accent3>
      <a:accent4>
        <a:srgbClr val="F563B1"/>
      </a:accent4>
      <a:accent5>
        <a:srgbClr val="F150D8"/>
      </a:accent5>
      <a:accent6>
        <a:srgbClr val="EE3DFF"/>
      </a:accent6>
      <a:hlink>
        <a:srgbClr val="0563C1"/>
      </a:hlink>
      <a:folHlink>
        <a:srgbClr val="954D72"/>
      </a:folHlink>
    </a:clrScheme>
    <a:fontScheme name="自定义 9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3326</Words>
  <Application>WPS 文字</Application>
  <PresentationFormat>宽屏</PresentationFormat>
  <Paragraphs>201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Wingdings</vt:lpstr>
      <vt:lpstr>微软雅黑</vt:lpstr>
      <vt:lpstr>.sf ns</vt:lpstr>
      <vt:lpstr>汉仪君黑</vt:lpstr>
      <vt:lpstr>Arial Regular</vt:lpstr>
      <vt:lpstr>WPS</vt:lpstr>
      <vt:lpstr>Office 主题</vt:lpstr>
      <vt:lpstr>全球重大金融危机事件</vt:lpstr>
      <vt:lpstr>目录</vt:lpstr>
      <vt:lpstr>1997年亚洲金融危机</vt:lpstr>
      <vt:lpstr>亚洲金融风暴起因</vt:lpstr>
      <vt:lpstr>PowerPoint 演示文稿</vt:lpstr>
      <vt:lpstr>投机性攻击与政治不稳定</vt:lpstr>
      <vt:lpstr>1998年黑色星期一</vt:lpstr>
      <vt:lpstr>道琼斯工业指数暴跌</vt:lpstr>
      <vt:lpstr>2000年网络泡沫破裂</vt:lpstr>
      <vt:lpstr>网络泡沫破灭事件</vt:lpstr>
      <vt:lpstr>2008年大衰退</vt:lpstr>
      <vt:lpstr>雷曼兄弟倒闭</vt:lpstr>
      <vt:lpstr>2011年黑色星期一</vt:lpstr>
      <vt:lpstr>美国信用评级下调</vt:lpstr>
      <vt:lpstr>2020年新冠疫情</vt:lpstr>
      <vt:lpstr>全球经济衰退担忧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FYH</cp:lastModifiedBy>
  <cp:revision>9</cp:revision>
  <dcterms:created xsi:type="dcterms:W3CDTF">2024-09-16T23:27:44Z</dcterms:created>
  <dcterms:modified xsi:type="dcterms:W3CDTF">2024-09-16T23:27:44Z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2052-6.8.2.8850</vt:lpwstr>
  </property>
  <property fmtid="{D5CDD505-2E9C-101B-9397-08002B2CF9AE}" pid="3" name="ICV">
    <vt:lpwstr>B076890C0AB1280CD9ADE866D45DC6C9_41</vt:lpwstr>
  </property>
</Properties>
</file>